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51" r:id="rId2"/>
    <p:sldMasterId id="2147483763" r:id="rId3"/>
  </p:sldMasterIdLst>
  <p:notesMasterIdLst>
    <p:notesMasterId r:id="rId85"/>
  </p:notesMasterIdLst>
  <p:sldIdLst>
    <p:sldId id="259" r:id="rId4"/>
    <p:sldId id="1119" r:id="rId5"/>
    <p:sldId id="1120" r:id="rId6"/>
    <p:sldId id="1121" r:id="rId7"/>
    <p:sldId id="1122" r:id="rId8"/>
    <p:sldId id="1123" r:id="rId9"/>
    <p:sldId id="1124" r:id="rId10"/>
    <p:sldId id="1125" r:id="rId11"/>
    <p:sldId id="1126" r:id="rId12"/>
    <p:sldId id="1127" r:id="rId13"/>
    <p:sldId id="1128" r:id="rId14"/>
    <p:sldId id="1129" r:id="rId15"/>
    <p:sldId id="1130" r:id="rId16"/>
    <p:sldId id="1131" r:id="rId17"/>
    <p:sldId id="1132" r:id="rId18"/>
    <p:sldId id="1133" r:id="rId19"/>
    <p:sldId id="1134" r:id="rId20"/>
    <p:sldId id="1135" r:id="rId21"/>
    <p:sldId id="1152" r:id="rId22"/>
    <p:sldId id="1136" r:id="rId23"/>
    <p:sldId id="1137" r:id="rId24"/>
    <p:sldId id="1138" r:id="rId25"/>
    <p:sldId id="1139" r:id="rId26"/>
    <p:sldId id="1140" r:id="rId27"/>
    <p:sldId id="1141" r:id="rId28"/>
    <p:sldId id="1142" r:id="rId29"/>
    <p:sldId id="1143" r:id="rId30"/>
    <p:sldId id="1144" r:id="rId31"/>
    <p:sldId id="1145" r:id="rId32"/>
    <p:sldId id="1146" r:id="rId33"/>
    <p:sldId id="1147" r:id="rId34"/>
    <p:sldId id="1148" r:id="rId35"/>
    <p:sldId id="1149" r:id="rId36"/>
    <p:sldId id="1151" r:id="rId37"/>
    <p:sldId id="1150" r:id="rId38"/>
    <p:sldId id="889" r:id="rId39"/>
    <p:sldId id="953" r:id="rId40"/>
    <p:sldId id="954" r:id="rId41"/>
    <p:sldId id="956" r:id="rId42"/>
    <p:sldId id="1154" r:id="rId43"/>
    <p:sldId id="304" r:id="rId44"/>
    <p:sldId id="305" r:id="rId45"/>
    <p:sldId id="308" r:id="rId46"/>
    <p:sldId id="295" r:id="rId47"/>
    <p:sldId id="403" r:id="rId48"/>
    <p:sldId id="404" r:id="rId49"/>
    <p:sldId id="995" r:id="rId50"/>
    <p:sldId id="996" r:id="rId51"/>
    <p:sldId id="405" r:id="rId52"/>
    <p:sldId id="288" r:id="rId53"/>
    <p:sldId id="382" r:id="rId54"/>
    <p:sldId id="289" r:id="rId55"/>
    <p:sldId id="291" r:id="rId56"/>
    <p:sldId id="292" r:id="rId57"/>
    <p:sldId id="293" r:id="rId58"/>
    <p:sldId id="294" r:id="rId59"/>
    <p:sldId id="296" r:id="rId60"/>
    <p:sldId id="844" r:id="rId61"/>
    <p:sldId id="846" r:id="rId62"/>
    <p:sldId id="407" r:id="rId63"/>
    <p:sldId id="408" r:id="rId64"/>
    <p:sldId id="489" r:id="rId65"/>
    <p:sldId id="934" r:id="rId66"/>
    <p:sldId id="409" r:id="rId67"/>
    <p:sldId id="931" r:id="rId68"/>
    <p:sldId id="410" r:id="rId69"/>
    <p:sldId id="417" r:id="rId70"/>
    <p:sldId id="411" r:id="rId71"/>
    <p:sldId id="445" r:id="rId72"/>
    <p:sldId id="418" r:id="rId73"/>
    <p:sldId id="414" r:id="rId74"/>
    <p:sldId id="944" r:id="rId75"/>
    <p:sldId id="467" r:id="rId76"/>
    <p:sldId id="420" r:id="rId77"/>
    <p:sldId id="421" r:id="rId78"/>
    <p:sldId id="963" r:id="rId79"/>
    <p:sldId id="935" r:id="rId80"/>
    <p:sldId id="962" r:id="rId81"/>
    <p:sldId id="936" r:id="rId82"/>
    <p:sldId id="937" r:id="rId83"/>
    <p:sldId id="854"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182" autoAdjust="0"/>
  </p:normalViewPr>
  <p:slideViewPr>
    <p:cSldViewPr snapToGrid="0">
      <p:cViewPr varScale="1">
        <p:scale>
          <a:sx n="68" d="100"/>
          <a:sy n="68" d="100"/>
        </p:scale>
        <p:origin x="780" y="6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6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8E57B-085D-4EF3-8099-6EB04F67ED3D}" type="datetimeFigureOut">
              <a:rPr lang="en-US" smtClean="0"/>
              <a:pPr/>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AD42C-3875-48DD-80C1-142FFA34858E}" type="slidenum">
              <a:rPr lang="en-US" smtClean="0"/>
              <a:pPr/>
              <a:t>‹#›</a:t>
            </a:fld>
            <a:endParaRPr lang="en-US"/>
          </a:p>
        </p:txBody>
      </p:sp>
    </p:spTree>
    <p:extLst>
      <p:ext uri="{BB962C8B-B14F-4D97-AF65-F5344CB8AC3E}">
        <p14:creationId xmlns:p14="http://schemas.microsoft.com/office/powerpoint/2010/main" val="164753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CFAD42C-3875-48DD-80C1-142FFA34858E}" type="slidenum">
              <a:rPr lang="en-US" smtClean="0"/>
              <a:pPr/>
              <a:t>31</a:t>
            </a:fld>
            <a:endParaRPr lang="en-US"/>
          </a:p>
        </p:txBody>
      </p:sp>
    </p:spTree>
    <p:extLst>
      <p:ext uri="{BB962C8B-B14F-4D97-AF65-F5344CB8AC3E}">
        <p14:creationId xmlns:p14="http://schemas.microsoft.com/office/powerpoint/2010/main" val="185440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Chất</a:t>
            </a:r>
            <a:r>
              <a:rPr lang="en-US" dirty="0"/>
              <a:t> </a:t>
            </a:r>
            <a:r>
              <a:rPr lang="en-US" dirty="0" err="1"/>
              <a:t>chữa</a:t>
            </a:r>
            <a:r>
              <a:rPr lang="en-US" dirty="0"/>
              <a:t> </a:t>
            </a:r>
            <a:r>
              <a:rPr lang="en-US" dirty="0" err="1"/>
              <a:t>cháy</a:t>
            </a:r>
            <a:r>
              <a:rPr lang="en-US" dirty="0"/>
              <a:t> </a:t>
            </a:r>
            <a:r>
              <a:rPr lang="en-US" dirty="0" err="1"/>
              <a:t>chủ</a:t>
            </a:r>
            <a:r>
              <a:rPr lang="en-US" dirty="0"/>
              <a:t> </a:t>
            </a:r>
            <a:r>
              <a:rPr lang="en-US" dirty="0" err="1"/>
              <a:t>yếu</a:t>
            </a:r>
            <a:r>
              <a:rPr lang="en-US" dirty="0"/>
              <a:t> </a:t>
            </a:r>
            <a:r>
              <a:rPr lang="en-US" dirty="0" err="1"/>
              <a:t>là</a:t>
            </a:r>
            <a:r>
              <a:rPr lang="en-US" dirty="0"/>
              <a:t> </a:t>
            </a:r>
            <a:r>
              <a:rPr lang="en-US" dirty="0" err="1"/>
              <a:t>nước</a:t>
            </a:r>
            <a:r>
              <a:rPr lang="en-US" dirty="0"/>
              <a:t>, </a:t>
            </a:r>
            <a:r>
              <a:rPr lang="en-US" dirty="0" err="1"/>
              <a:t>nếu</a:t>
            </a:r>
            <a:r>
              <a:rPr lang="en-US" dirty="0"/>
              <a:t> k </a:t>
            </a:r>
            <a:r>
              <a:rPr lang="en-US" dirty="0" err="1"/>
              <a:t>cắt</a:t>
            </a:r>
            <a:r>
              <a:rPr lang="en-US" dirty="0"/>
              <a:t> </a:t>
            </a:r>
            <a:r>
              <a:rPr lang="en-US" dirty="0" err="1"/>
              <a:t>điện</a:t>
            </a:r>
            <a:r>
              <a:rPr lang="en-US" dirty="0"/>
              <a:t> </a:t>
            </a:r>
            <a:r>
              <a:rPr lang="en-US" dirty="0" err="1"/>
              <a:t>thì</a:t>
            </a:r>
            <a:r>
              <a:rPr lang="en-US" dirty="0"/>
              <a:t> </a:t>
            </a:r>
            <a:r>
              <a:rPr lang="en-US" dirty="0" err="1"/>
              <a:t>sẽ</a:t>
            </a:r>
            <a:r>
              <a:rPr lang="en-US" dirty="0"/>
              <a:t> </a:t>
            </a:r>
            <a:r>
              <a:rPr lang="en-US" dirty="0" err="1"/>
              <a:t>có</a:t>
            </a:r>
            <a:r>
              <a:rPr lang="en-US" dirty="0"/>
              <a:t> </a:t>
            </a:r>
            <a:r>
              <a:rPr lang="en-US" dirty="0" err="1"/>
              <a:t>vấn</a:t>
            </a:r>
            <a:r>
              <a:rPr lang="en-US" dirty="0"/>
              <a:t> </a:t>
            </a:r>
            <a:r>
              <a:rPr lang="en-US" dirty="0" err="1"/>
              <a:t>đề</a:t>
            </a:r>
            <a:r>
              <a:rPr lang="en-US" dirty="0"/>
              <a:t> j </a:t>
            </a:r>
            <a:r>
              <a:rPr lang="en-US" dirty="0" err="1"/>
              <a:t>xảy</a:t>
            </a:r>
            <a:r>
              <a:rPr lang="en-US" dirty="0"/>
              <a:t> </a:t>
            </a:r>
            <a:r>
              <a:rPr lang="en-US" dirty="0" err="1"/>
              <a:t>ra</a:t>
            </a:r>
            <a:r>
              <a:rPr lang="en-US" dirty="0"/>
              <a:t>?</a:t>
            </a:r>
          </a:p>
        </p:txBody>
      </p:sp>
      <p:sp>
        <p:nvSpPr>
          <p:cNvPr id="4" name="Slide Number Placeholder 3"/>
          <p:cNvSpPr>
            <a:spLocks noGrp="1"/>
          </p:cNvSpPr>
          <p:nvPr>
            <p:ph type="sldNum" sz="quarter" idx="5"/>
          </p:nvPr>
        </p:nvSpPr>
        <p:spPr/>
        <p:txBody>
          <a:bodyPr/>
          <a:lstStyle/>
          <a:p>
            <a:fld id="{2CFAD42C-3875-48DD-80C1-142FFA34858E}" type="slidenum">
              <a:rPr lang="en-US" smtClean="0"/>
              <a:pPr/>
              <a:t>50</a:t>
            </a:fld>
            <a:endParaRPr lang="en-US"/>
          </a:p>
        </p:txBody>
      </p:sp>
    </p:spTree>
    <p:extLst>
      <p:ext uri="{BB962C8B-B14F-4D97-AF65-F5344CB8AC3E}">
        <p14:creationId xmlns:p14="http://schemas.microsoft.com/office/powerpoint/2010/main" val="397890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78751979-844E-627E-F5E7-8ECA91F0DA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a:extLst>
              <a:ext uri="{FF2B5EF4-FFF2-40B4-BE49-F238E27FC236}">
                <a16:creationId xmlns:a16="http://schemas.microsoft.com/office/drawing/2014/main" id="{075ECDA8-FA75-C413-0081-FD769391B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a:extLst>
              <a:ext uri="{FF2B5EF4-FFF2-40B4-BE49-F238E27FC236}">
                <a16:creationId xmlns:a16="http://schemas.microsoft.com/office/drawing/2014/main" id="{F744F1EF-7636-5EFE-CCFE-DDDEA718A91C}"/>
              </a:ext>
            </a:extLst>
          </p:cNvPr>
          <p:cNvSpPr>
            <a:spLocks noGrp="1"/>
          </p:cNvSpPr>
          <p:nvPr>
            <p:ph type="dt" sz="quarter" idx="1"/>
          </p:nvPr>
        </p:nvSpPr>
        <p:spPr/>
        <p:txBody>
          <a:bodyPr/>
          <a:lstStyle/>
          <a:p>
            <a:pPr>
              <a:defRPr/>
            </a:pPr>
            <a:fld id="{65EF37BD-6B5D-4BC1-8799-68C083E369A0}" type="datetime12">
              <a:rPr lang="vi-VN"/>
              <a:pPr>
                <a:defRPr/>
              </a:pPr>
              <a:t>15:40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A52D7A6E-C9A6-6669-7DF7-2ABAC01218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A2723063-B2FA-C4C7-CE5E-92D097D18E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rPr>
              <a:t>Next; </a:t>
            </a:r>
            <a:r>
              <a:rPr lang="en-US" altLang="en-US" b="1">
                <a:latin typeface="Arial" panose="020B0604020202020204" pitchFamily="34" charset="0"/>
              </a:rPr>
              <a:t>smoke</a:t>
            </a:r>
            <a:endParaRPr lang="en-US" altLang="en-US">
              <a:latin typeface="Arial" panose="020B0604020202020204" pitchFamily="34" charset="0"/>
            </a:endParaRPr>
          </a:p>
        </p:txBody>
      </p:sp>
      <p:sp>
        <p:nvSpPr>
          <p:cNvPr id="157700" name="Footer Placeholder 3">
            <a:extLst>
              <a:ext uri="{FF2B5EF4-FFF2-40B4-BE49-F238E27FC236}">
                <a16:creationId xmlns:a16="http://schemas.microsoft.com/office/drawing/2014/main" id="{DE801D0F-04FF-31B0-F9F7-CE7CFF153928}"/>
              </a:ext>
            </a:extLst>
          </p:cNvPr>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2"/>
                </a:solidFill>
                <a:latin typeface="Arial" panose="020B0604020202020204" pitchFamily="34" charset="0"/>
              </a:defRPr>
            </a:lvl1pPr>
            <a:lvl2pPr marL="742950" indent="-285750" eaLnBrk="0" hangingPunct="0">
              <a:defRPr sz="2800" b="1">
                <a:solidFill>
                  <a:schemeClr val="tx2"/>
                </a:solidFill>
                <a:latin typeface="Arial" panose="020B0604020202020204" pitchFamily="34" charset="0"/>
              </a:defRPr>
            </a:lvl2pPr>
            <a:lvl3pPr marL="1143000" indent="-228600" eaLnBrk="0" hangingPunct="0">
              <a:defRPr sz="2800" b="1">
                <a:solidFill>
                  <a:schemeClr val="tx2"/>
                </a:solidFill>
                <a:latin typeface="Arial" panose="020B0604020202020204" pitchFamily="34" charset="0"/>
              </a:defRPr>
            </a:lvl3pPr>
            <a:lvl4pPr marL="1600200" indent="-228600" eaLnBrk="0" hangingPunct="0">
              <a:defRPr sz="2800" b="1">
                <a:solidFill>
                  <a:schemeClr val="tx2"/>
                </a:solidFill>
                <a:latin typeface="Arial" panose="020B0604020202020204" pitchFamily="34" charset="0"/>
              </a:defRPr>
            </a:lvl4pPr>
            <a:lvl5pPr marL="2057400" indent="-228600" eaLnBrk="0" hangingPunct="0">
              <a:defRPr sz="2800" b="1">
                <a:solidFill>
                  <a:schemeClr val="tx2"/>
                </a:solidFill>
                <a:latin typeface="Arial" panose="020B0604020202020204" pitchFamily="34" charset="0"/>
              </a:defRPr>
            </a:lvl5pPr>
            <a:lvl6pPr marL="2514600" indent="-228600" eaLnBrk="0" fontAlgn="base" hangingPunct="0">
              <a:spcBef>
                <a:spcPct val="0"/>
              </a:spcBef>
              <a:spcAft>
                <a:spcPct val="0"/>
              </a:spcAft>
              <a:defRPr sz="2800" b="1">
                <a:solidFill>
                  <a:schemeClr val="tx2"/>
                </a:solidFill>
                <a:latin typeface="Arial" panose="020B0604020202020204" pitchFamily="34" charset="0"/>
              </a:defRPr>
            </a:lvl6pPr>
            <a:lvl7pPr marL="2971800" indent="-228600" eaLnBrk="0" fontAlgn="base" hangingPunct="0">
              <a:spcBef>
                <a:spcPct val="0"/>
              </a:spcBef>
              <a:spcAft>
                <a:spcPct val="0"/>
              </a:spcAft>
              <a:defRPr sz="2800" b="1">
                <a:solidFill>
                  <a:schemeClr val="tx2"/>
                </a:solidFill>
                <a:latin typeface="Arial" panose="020B0604020202020204" pitchFamily="34" charset="0"/>
              </a:defRPr>
            </a:lvl7pPr>
            <a:lvl8pPr marL="3429000" indent="-228600" eaLnBrk="0" fontAlgn="base" hangingPunct="0">
              <a:spcBef>
                <a:spcPct val="0"/>
              </a:spcBef>
              <a:spcAft>
                <a:spcPct val="0"/>
              </a:spcAft>
              <a:defRPr sz="2800" b="1">
                <a:solidFill>
                  <a:schemeClr val="tx2"/>
                </a:solidFill>
                <a:latin typeface="Arial" panose="020B0604020202020204" pitchFamily="34" charset="0"/>
              </a:defRPr>
            </a:lvl8pPr>
            <a:lvl9pPr marL="3886200" indent="-228600" eaLnBrk="0" fontAlgn="base" hangingPunct="0">
              <a:spcBef>
                <a:spcPct val="0"/>
              </a:spcBef>
              <a:spcAft>
                <a:spcPct val="0"/>
              </a:spcAft>
              <a:defRPr sz="2800" b="1">
                <a:solidFill>
                  <a:schemeClr val="tx2"/>
                </a:solidFill>
                <a:latin typeface="Arial" panose="020B0604020202020204" pitchFamily="34" charset="0"/>
              </a:defRPr>
            </a:lvl9pPr>
          </a:lstStyle>
          <a:p>
            <a:pPr eaLnBrk="1" hangingPunct="1">
              <a:defRPr/>
            </a:pPr>
            <a:r>
              <a:rPr lang="en-US" altLang="ja-JP" sz="1200" b="0">
                <a:solidFill>
                  <a:srgbClr val="000000"/>
                </a:solidFill>
              </a:rPr>
              <a:t>A present for Mr Dinh. Copyright by Kim Khanh.</a:t>
            </a:r>
          </a:p>
        </p:txBody>
      </p:sp>
      <p:sp>
        <p:nvSpPr>
          <p:cNvPr id="138245" name="Slide Number Placeholder 4">
            <a:extLst>
              <a:ext uri="{FF2B5EF4-FFF2-40B4-BE49-F238E27FC236}">
                <a16:creationId xmlns:a16="http://schemas.microsoft.com/office/drawing/2014/main" id="{C6D97879-DEAE-E35B-8BC1-2E6E7CB61E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29A62A-E41A-4190-B13E-AE1145328734}" type="slidenum">
              <a:rPr lang="ja-JP" altLang="en-US">
                <a:solidFill>
                  <a:srgbClr val="000000"/>
                </a:solidFill>
              </a:rPr>
              <a:pPr>
                <a:spcBef>
                  <a:spcPct val="0"/>
                </a:spcBef>
              </a:pPr>
              <a:t>72</a:t>
            </a:fld>
            <a:endParaRPr lang="en-US" altLang="ja-JP">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fld id="{FA5D58F2-372F-4E54-AE19-CB490B3316F1}" type="slidenum">
              <a:rPr lang="en-US" altLang="en-US">
                <a:solidFill>
                  <a:prstClr val="black"/>
                </a:solidFill>
                <a:latin typeface="Arial" panose="020B0604020202020204" pitchFamily="34" charset="0"/>
              </a:rPr>
              <a:pPr/>
              <a:t>74</a:t>
            </a:fld>
            <a:endParaRPr lang="en-US" altLang="en-US">
              <a:solidFill>
                <a:prstClr val="black"/>
              </a:solidFill>
              <a:latin typeface="Arial" panose="020B0604020202020204" pitchFamily="34" charset="0"/>
            </a:endParaRPr>
          </a:p>
        </p:txBody>
      </p:sp>
      <p:sp>
        <p:nvSpPr>
          <p:cNvPr id="161795" name="Rectangle 2"/>
          <p:cNvSpPr>
            <a:spLocks noGrp="1" noRot="1" noChangeAspect="1" noChangeArrowheads="1" noTextEdit="1"/>
          </p:cNvSpPr>
          <p:nvPr>
            <p:ph type="sldImg"/>
          </p:nvPr>
        </p:nvSpPr>
        <p:spPr>
          <a:xfrm>
            <a:off x="685800" y="1143000"/>
            <a:ext cx="5486400" cy="3086100"/>
          </a:xfrm>
          <a:ln/>
        </p:spPr>
      </p:sp>
      <p:sp>
        <p:nvSpPr>
          <p:cNvPr id="16179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noProof="1">
              <a:latin typeface="Arial" panose="020B0604020202020204" pitchFamily="34" charset="0"/>
            </a:endParaRPr>
          </a:p>
          <a:p>
            <a:pPr eaLnBrk="1" hangingPunct="1"/>
            <a:endParaRPr lang="en-US" altLang="zh-TW" noProof="1">
              <a:latin typeface="Arial" panose="020B0604020202020204" pitchFamily="34" charset="0"/>
            </a:endParaRPr>
          </a:p>
        </p:txBody>
      </p:sp>
    </p:spTree>
    <p:extLst>
      <p:ext uri="{BB962C8B-B14F-4D97-AF65-F5344CB8AC3E}">
        <p14:creationId xmlns:p14="http://schemas.microsoft.com/office/powerpoint/2010/main" val="872992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1EB22F0-F308-999E-10DA-369F2CC4ED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id="{7209D7F8-46BD-A481-C321-ABD95F291E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 name="Date Placeholder 1">
            <a:extLst>
              <a:ext uri="{FF2B5EF4-FFF2-40B4-BE49-F238E27FC236}">
                <a16:creationId xmlns:a16="http://schemas.microsoft.com/office/drawing/2014/main" id="{3E7D4A84-3991-776C-CC1B-6724E81973A3}"/>
              </a:ext>
            </a:extLst>
          </p:cNvPr>
          <p:cNvSpPr>
            <a:spLocks noGrp="1"/>
          </p:cNvSpPr>
          <p:nvPr>
            <p:ph type="dt" sz="quarter" idx="1"/>
          </p:nvPr>
        </p:nvSpPr>
        <p:spPr/>
        <p:txBody>
          <a:bodyPr/>
          <a:lstStyle/>
          <a:p>
            <a:pPr>
              <a:defRPr/>
            </a:pPr>
            <a:fld id="{372D686F-C7A4-4983-AA8F-C36887A65255}" type="datetime12">
              <a:rPr lang="vi-VN"/>
              <a:pPr>
                <a:defRPr/>
              </a:pPr>
              <a:t>15:40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CFAD42C-3875-48DD-80C1-142FFA34858E}" type="slidenum">
              <a:rPr lang="en-US" smtClean="0"/>
              <a:pPr/>
              <a:t>32</a:t>
            </a:fld>
            <a:endParaRPr lang="en-US"/>
          </a:p>
        </p:txBody>
      </p:sp>
    </p:spTree>
    <p:extLst>
      <p:ext uri="{BB962C8B-B14F-4D97-AF65-F5344CB8AC3E}">
        <p14:creationId xmlns:p14="http://schemas.microsoft.com/office/powerpoint/2010/main" val="185374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CFAD42C-3875-48DD-80C1-142FFA34858E}" type="slidenum">
              <a:rPr lang="en-US" smtClean="0"/>
              <a:pPr/>
              <a:t>33</a:t>
            </a:fld>
            <a:endParaRPr lang="en-US"/>
          </a:p>
        </p:txBody>
      </p:sp>
    </p:spTree>
    <p:extLst>
      <p:ext uri="{BB962C8B-B14F-4D97-AF65-F5344CB8AC3E}">
        <p14:creationId xmlns:p14="http://schemas.microsoft.com/office/powerpoint/2010/main" val="416363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CFAD42C-3875-48DD-80C1-142FFA34858E}" type="slidenum">
              <a:rPr lang="en-US" smtClean="0"/>
              <a:pPr/>
              <a:t>34</a:t>
            </a:fld>
            <a:endParaRPr lang="en-US"/>
          </a:p>
        </p:txBody>
      </p:sp>
    </p:spTree>
    <p:extLst>
      <p:ext uri="{BB962C8B-B14F-4D97-AF65-F5344CB8AC3E}">
        <p14:creationId xmlns:p14="http://schemas.microsoft.com/office/powerpoint/2010/main" val="3892936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2CFAD42C-3875-48DD-80C1-142FFA34858E}" type="slidenum">
              <a:rPr lang="en-US" smtClean="0"/>
              <a:pPr/>
              <a:t>35</a:t>
            </a:fld>
            <a:endParaRPr lang="en-US"/>
          </a:p>
        </p:txBody>
      </p:sp>
    </p:spTree>
    <p:extLst>
      <p:ext uri="{BB962C8B-B14F-4D97-AF65-F5344CB8AC3E}">
        <p14:creationId xmlns:p14="http://schemas.microsoft.com/office/powerpoint/2010/main" val="39606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1" dirty="0">
                <a:solidFill>
                  <a:srgbClr val="333333"/>
                </a:solidFill>
                <a:effectLst/>
                <a:latin typeface="Roboto" panose="02000000000000000000" pitchFamily="2" charset="0"/>
              </a:rPr>
              <a:t>* </a:t>
            </a:r>
            <a:r>
              <a:rPr lang="vi-VN" b="1" i="0" u="sng" dirty="0">
                <a:solidFill>
                  <a:srgbClr val="333333"/>
                </a:solidFill>
                <a:effectLst/>
                <a:latin typeface="Roboto" panose="02000000000000000000" pitchFamily="2" charset="0"/>
              </a:rPr>
              <a:t>Nguyên nhân gây chập mạch</a:t>
            </a:r>
            <a:r>
              <a:rPr lang="vi-VN" b="1" i="0" dirty="0">
                <a:solidFill>
                  <a:srgbClr val="333333"/>
                </a:solidFill>
                <a:effectLst/>
                <a:latin typeface="Roboto" panose="02000000000000000000" pitchFamily="2" charset="0"/>
              </a:rPr>
              <a:t>:</a:t>
            </a:r>
            <a:endParaRPr lang="vi-VN" b="0" i="0" dirty="0">
              <a:solidFill>
                <a:srgbClr val="333333"/>
              </a:solidFill>
              <a:effectLst/>
              <a:latin typeface="Roboto" panose="02000000000000000000" pitchFamily="2" charset="0"/>
            </a:endParaRP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Khi lắp đặt, khoảng cách 2 dây trần ngoài nhà không đúng tiêu chuẩn nên khi cây đổ, gió rung gây chập.</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Khi 2 dây bị mất lớp vỏ bọc cách điện chập vào nhau.</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Khi đấu nối đầu dây dẫn với nhau hay đấu vào máy móc thiết bị không đúng quy định</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Môi trường sản xuất có hoá chất ăn mòn dẫn tới lớp vỏ bọc cách điện bị phá huỷ</a:t>
            </a:r>
          </a:p>
          <a:p>
            <a:pPr algn="just"/>
            <a:r>
              <a:rPr lang="vi-VN" b="0" i="0" dirty="0">
                <a:solidFill>
                  <a:srgbClr val="333333"/>
                </a:solidFill>
                <a:effectLst/>
                <a:latin typeface="Roboto" panose="02000000000000000000" pitchFamily="2" charset="0"/>
              </a:rPr>
              <a:t> </a:t>
            </a:r>
            <a:r>
              <a:rPr lang="vi-VN" b="1" i="0" dirty="0">
                <a:solidFill>
                  <a:srgbClr val="333333"/>
                </a:solidFill>
                <a:effectLst/>
                <a:latin typeface="Roboto" panose="02000000000000000000" pitchFamily="2" charset="0"/>
              </a:rPr>
              <a:t> * </a:t>
            </a:r>
            <a:r>
              <a:rPr lang="vi-VN" b="1" i="0" u="sng" dirty="0">
                <a:solidFill>
                  <a:srgbClr val="333333"/>
                </a:solidFill>
                <a:effectLst/>
                <a:latin typeface="Roboto" panose="02000000000000000000" pitchFamily="2" charset="0"/>
              </a:rPr>
              <a:t>Biện pháp phòng ngừa</a:t>
            </a:r>
            <a:r>
              <a:rPr lang="vi-VN" b="1" i="0" dirty="0">
                <a:solidFill>
                  <a:srgbClr val="333333"/>
                </a:solidFill>
                <a:effectLst/>
                <a:latin typeface="Roboto" panose="02000000000000000000" pitchFamily="2" charset="0"/>
              </a:rPr>
              <a:t>:</a:t>
            </a:r>
            <a:endParaRPr lang="vi-VN" b="0" i="0" dirty="0">
              <a:solidFill>
                <a:srgbClr val="333333"/>
              </a:solidFill>
              <a:effectLst/>
              <a:latin typeface="Roboto" panose="02000000000000000000" pitchFamily="2" charset="0"/>
            </a:endParaRP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Các dây dẫn điện trần ngoài nhà phải được mắc cách xa nhau 0,25 m.</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Không sử dụng dây thép, đinh… để buộc, giữ cố định dây dẫn điện.</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Các dây nối vào phích cắm, đui dèn, máy móc phải chắc, gọn, điện nối vào mạch ở 2 dầu dây pha và trung tính không được chồng lên nhau. </a:t>
            </a:r>
          </a:p>
          <a:p>
            <a:endParaRPr lang="en-US" dirty="0"/>
          </a:p>
        </p:txBody>
      </p:sp>
      <p:sp>
        <p:nvSpPr>
          <p:cNvPr id="4" name="Slide Number Placeholder 3"/>
          <p:cNvSpPr>
            <a:spLocks noGrp="1"/>
          </p:cNvSpPr>
          <p:nvPr>
            <p:ph type="sldNum" sz="quarter" idx="5"/>
          </p:nvPr>
        </p:nvSpPr>
        <p:spPr/>
        <p:txBody>
          <a:bodyPr/>
          <a:lstStyle/>
          <a:p>
            <a:fld id="{2CFAD42C-3875-48DD-80C1-142FFA34858E}" type="slidenum">
              <a:rPr lang="en-US" smtClean="0"/>
              <a:pPr/>
              <a:t>37</a:t>
            </a:fld>
            <a:endParaRPr lang="en-US"/>
          </a:p>
        </p:txBody>
      </p:sp>
    </p:spTree>
    <p:extLst>
      <p:ext uri="{BB962C8B-B14F-4D97-AF65-F5344CB8AC3E}">
        <p14:creationId xmlns:p14="http://schemas.microsoft.com/office/powerpoint/2010/main" val="40405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1" i="0" dirty="0">
                <a:solidFill>
                  <a:srgbClr val="333333"/>
                </a:solidFill>
                <a:effectLst/>
                <a:latin typeface="Roboto" panose="02000000000000000000" pitchFamily="2" charset="0"/>
              </a:rPr>
              <a:t> </a:t>
            </a:r>
            <a:r>
              <a:rPr lang="vi-VN" b="1" i="0" u="sng" dirty="0">
                <a:solidFill>
                  <a:srgbClr val="333333"/>
                </a:solidFill>
                <a:effectLst/>
                <a:latin typeface="Roboto" panose="02000000000000000000" pitchFamily="2" charset="0"/>
              </a:rPr>
              <a:t>Biện pháp phòng ngừa</a:t>
            </a:r>
            <a:r>
              <a:rPr lang="vi-VN" b="1" i="0" dirty="0">
                <a:solidFill>
                  <a:srgbClr val="333333"/>
                </a:solidFill>
                <a:effectLst/>
                <a:latin typeface="Roboto" panose="02000000000000000000" pitchFamily="2" charset="0"/>
              </a:rPr>
              <a:t>:</a:t>
            </a:r>
            <a:endParaRPr lang="vi-VN" b="0" i="0" dirty="0">
              <a:solidFill>
                <a:srgbClr val="333333"/>
              </a:solidFill>
              <a:effectLst/>
              <a:latin typeface="Roboto" panose="02000000000000000000" pitchFamily="2" charset="0"/>
            </a:endParaRP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Khi lắp đặt phải chọn tiết diện dây dẫn phù hợp với dòng điện của phụ tải.</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Khi sử dụng không được dùng nhiều dụng cụ tiêu thụ điện có công suất lớn vượt quá khả năng chịu tải của dây dẫn.</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Thường xuyên kiểm tra nhiệt độ của thiết bị tiêu thụ, điện, kiểm tra vỏ bọc, cách điện dây dẫn, nếu có hiện tượng quá tải thì phải khắc phục ngay.</a:t>
            </a:r>
          </a:p>
          <a:p>
            <a:pPr marL="346075" indent="-228600" algn="just"/>
            <a:r>
              <a:rPr lang="vi-VN" b="0" i="0" dirty="0">
                <a:solidFill>
                  <a:srgbClr val="333333"/>
                </a:solidFill>
                <a:effectLst/>
                <a:latin typeface="Roboto" panose="02000000000000000000" pitchFamily="2" charset="0"/>
              </a:rPr>
              <a:t>–</a:t>
            </a:r>
            <a:r>
              <a:rPr lang="vi-VN" sz="1800" b="0" i="0" dirty="0">
                <a:solidFill>
                  <a:srgbClr val="333333"/>
                </a:solidFill>
                <a:effectLst/>
                <a:latin typeface="Roboto" panose="02000000000000000000" pitchFamily="2" charset="0"/>
              </a:rPr>
              <a:t>         </a:t>
            </a:r>
            <a:r>
              <a:rPr lang="vi-VN" b="0" i="0" dirty="0">
                <a:solidFill>
                  <a:srgbClr val="333333"/>
                </a:solidFill>
                <a:effectLst/>
                <a:latin typeface="Roboto" panose="02000000000000000000" pitchFamily="2" charset="0"/>
              </a:rPr>
              <a:t>Phải sử dụng cầu dao điện, áptômat, cầu chì, rơ le… làm thiết bị đóng cắt và bảo vệ.</a:t>
            </a:r>
          </a:p>
          <a:p>
            <a:endParaRPr lang="en-US" dirty="0"/>
          </a:p>
        </p:txBody>
      </p:sp>
      <p:sp>
        <p:nvSpPr>
          <p:cNvPr id="4" name="Slide Number Placeholder 3"/>
          <p:cNvSpPr>
            <a:spLocks noGrp="1"/>
          </p:cNvSpPr>
          <p:nvPr>
            <p:ph type="sldNum" sz="quarter" idx="5"/>
          </p:nvPr>
        </p:nvSpPr>
        <p:spPr/>
        <p:txBody>
          <a:bodyPr/>
          <a:lstStyle/>
          <a:p>
            <a:fld id="{2CFAD42C-3875-48DD-80C1-142FFA34858E}" type="slidenum">
              <a:rPr lang="en-US" smtClean="0"/>
              <a:pPr/>
              <a:t>38</a:t>
            </a:fld>
            <a:endParaRPr lang="en-US"/>
          </a:p>
        </p:txBody>
      </p:sp>
    </p:spTree>
    <p:extLst>
      <p:ext uri="{BB962C8B-B14F-4D97-AF65-F5344CB8AC3E}">
        <p14:creationId xmlns:p14="http://schemas.microsoft.com/office/powerpoint/2010/main" val="169311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7645" algn="just"/>
            <a:endParaRPr lang="en-US" dirty="0"/>
          </a:p>
        </p:txBody>
      </p:sp>
      <p:sp>
        <p:nvSpPr>
          <p:cNvPr id="4" name="Slide Number Placeholder 3"/>
          <p:cNvSpPr>
            <a:spLocks noGrp="1"/>
          </p:cNvSpPr>
          <p:nvPr>
            <p:ph type="sldNum" sz="quarter" idx="5"/>
          </p:nvPr>
        </p:nvSpPr>
        <p:spPr/>
        <p:txBody>
          <a:bodyPr/>
          <a:lstStyle/>
          <a:p>
            <a:fld id="{2CFAD42C-3875-48DD-80C1-142FFA34858E}" type="slidenum">
              <a:rPr lang="en-US" smtClean="0"/>
              <a:pPr/>
              <a:t>39</a:t>
            </a:fld>
            <a:endParaRPr lang="en-US"/>
          </a:p>
        </p:txBody>
      </p:sp>
    </p:spTree>
    <p:extLst>
      <p:ext uri="{BB962C8B-B14F-4D97-AF65-F5344CB8AC3E}">
        <p14:creationId xmlns:p14="http://schemas.microsoft.com/office/powerpoint/2010/main" val="341514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AD42C-3875-48DD-80C1-142FFA34858E}" type="slidenum">
              <a:rPr lang="en-US" smtClean="0"/>
              <a:pPr/>
              <a:t>46</a:t>
            </a:fld>
            <a:endParaRPr lang="en-US"/>
          </a:p>
        </p:txBody>
      </p:sp>
    </p:spTree>
    <p:extLst>
      <p:ext uri="{BB962C8B-B14F-4D97-AF65-F5344CB8AC3E}">
        <p14:creationId xmlns:p14="http://schemas.microsoft.com/office/powerpoint/2010/main" val="23111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Oval 18"/>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1" name="Oval 20"/>
          <p:cNvSpPr/>
          <p:nvPr/>
        </p:nvSpPr>
        <p:spPr>
          <a:xfrm>
            <a:off x="2540002" y="4495803"/>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solidFill>
                <a:srgbClr val="575F6D"/>
              </a:solidFill>
            </a:endParaRPr>
          </a:p>
        </p:txBody>
      </p:sp>
      <p:sp>
        <p:nvSpPr>
          <p:cNvPr id="23" name="Footer Placeholder 16"/>
          <p:cNvSpPr>
            <a:spLocks noGrp="1"/>
          </p:cNvSpPr>
          <p:nvPr>
            <p:ph type="ftr" sz="quarter" idx="11"/>
          </p:nvPr>
        </p:nvSpPr>
        <p:spPr bwMode="auto">
          <a:xfrm rot="5400000">
            <a:off x="10045701" y="4117449"/>
            <a:ext cx="3657600" cy="512233"/>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767417" y="4929191"/>
            <a:ext cx="812800" cy="517525"/>
          </a:xfrm>
        </p:spPr>
        <p:txBody>
          <a:bodyPr/>
          <a:lstStyle>
            <a:lvl1pPr>
              <a:defRPr/>
            </a:lvl1pPr>
          </a:lstStyle>
          <a:p>
            <a:pPr>
              <a:defRPr/>
            </a:pPr>
            <a:fld id="{3DFB89A0-318B-4BA6-A44A-04C62824B935}" type="slidenum">
              <a:rPr lang="en-US"/>
              <a:pPr>
                <a:defRPr/>
              </a:pPr>
              <a:t>‹#›</a:t>
            </a:fld>
            <a:endParaRPr lang="en-US"/>
          </a:p>
        </p:txBody>
      </p:sp>
    </p:spTree>
    <p:extLst>
      <p:ext uri="{BB962C8B-B14F-4D97-AF65-F5344CB8AC3E}">
        <p14:creationId xmlns:p14="http://schemas.microsoft.com/office/powerpoint/2010/main" val="219577364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507B8A9-D900-4DBC-9CD3-73F00D8C244E}" type="slidenum">
              <a:rPr lang="en-US"/>
              <a:pPr>
                <a:defRPr/>
              </a:pPr>
              <a:t>‹#›</a:t>
            </a:fld>
            <a:endParaRPr lang="en-US"/>
          </a:p>
        </p:txBody>
      </p:sp>
    </p:spTree>
    <p:extLst>
      <p:ext uri="{BB962C8B-B14F-4D97-AF65-F5344CB8AC3E}">
        <p14:creationId xmlns:p14="http://schemas.microsoft.com/office/powerpoint/2010/main" val="138409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73A39C1-B927-491C-9A25-4505AC0011BB}" type="slidenum">
              <a:rPr lang="en-US"/>
              <a:pPr>
                <a:defRPr/>
              </a:pPr>
              <a:t>‹#›</a:t>
            </a:fld>
            <a:endParaRPr lang="en-US"/>
          </a:p>
        </p:txBody>
      </p:sp>
    </p:spTree>
    <p:extLst>
      <p:ext uri="{BB962C8B-B14F-4D97-AF65-F5344CB8AC3E}">
        <p14:creationId xmlns:p14="http://schemas.microsoft.com/office/powerpoint/2010/main" val="3695592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3"/>
            <a:ext cx="10972800" cy="4525963"/>
          </a:xfrm>
        </p:spPr>
        <p:txBody>
          <a:bodyPr/>
          <a:lstStyle/>
          <a:p>
            <a:pPr lvl="0"/>
            <a:endParaRPr lang="vi-VN"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srgbClr val="575F6D"/>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575F6D"/>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977DAEB5-81C2-4725-BE17-F8114C94DEA3}" type="slidenum">
              <a:rPr lang="en-US"/>
              <a:pPr>
                <a:defRPr/>
              </a:pPr>
              <a:t>‹#›</a:t>
            </a:fld>
            <a:endParaRPr lang="en-US"/>
          </a:p>
        </p:txBody>
      </p:sp>
    </p:spTree>
    <p:extLst>
      <p:ext uri="{BB962C8B-B14F-4D97-AF65-F5344CB8AC3E}">
        <p14:creationId xmlns:p14="http://schemas.microsoft.com/office/powerpoint/2010/main" val="361699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Oval 18"/>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1" name="Oval 20"/>
          <p:cNvSpPr/>
          <p:nvPr/>
        </p:nvSpPr>
        <p:spPr>
          <a:xfrm>
            <a:off x="2540002" y="4495803"/>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solidFill>
                <a:srgbClr val="575F6D"/>
              </a:solidFill>
            </a:endParaRPr>
          </a:p>
        </p:txBody>
      </p:sp>
      <p:sp>
        <p:nvSpPr>
          <p:cNvPr id="23" name="Footer Placeholder 16"/>
          <p:cNvSpPr>
            <a:spLocks noGrp="1"/>
          </p:cNvSpPr>
          <p:nvPr>
            <p:ph type="ftr" sz="quarter" idx="11"/>
          </p:nvPr>
        </p:nvSpPr>
        <p:spPr bwMode="auto">
          <a:xfrm rot="5400000">
            <a:off x="10045701" y="4117449"/>
            <a:ext cx="3657600" cy="512233"/>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767417" y="4929191"/>
            <a:ext cx="812800" cy="517525"/>
          </a:xfrm>
        </p:spPr>
        <p:txBody>
          <a:bodyPr/>
          <a:lstStyle>
            <a:lvl1pPr>
              <a:defRPr/>
            </a:lvl1pPr>
          </a:lstStyle>
          <a:p>
            <a:pPr>
              <a:defRPr/>
            </a:pPr>
            <a:fld id="{3DFB89A0-318B-4BA6-A44A-04C62824B935}" type="slidenum">
              <a:rPr lang="en-US"/>
              <a:pPr>
                <a:defRPr/>
              </a:pPr>
              <a:t>‹#›</a:t>
            </a:fld>
            <a:endParaRPr lang="en-US"/>
          </a:p>
        </p:txBody>
      </p:sp>
    </p:spTree>
    <p:extLst>
      <p:ext uri="{BB962C8B-B14F-4D97-AF65-F5344CB8AC3E}">
        <p14:creationId xmlns:p14="http://schemas.microsoft.com/office/powerpoint/2010/main" val="29589515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5" name="Slide Number Placeholder 8"/>
          <p:cNvSpPr>
            <a:spLocks noGrp="1"/>
          </p:cNvSpPr>
          <p:nvPr>
            <p:ph type="sldNum" sz="quarter" idx="11"/>
          </p:nvPr>
        </p:nvSpPr>
        <p:spPr/>
        <p:txBody>
          <a:bodyPr rtlCol="0"/>
          <a:lstStyle>
            <a:lvl1pPr>
              <a:defRPr/>
            </a:lvl1pPr>
          </a:lstStyle>
          <a:p>
            <a:pPr>
              <a:defRPr/>
            </a:pPr>
            <a:fld id="{83588BBC-A15B-47BD-885B-18FEC6B6B069}"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635736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Oval 14"/>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6" name="Oval 15"/>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2506136" y="4479928"/>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solidFill>
                <a:srgbClr val="FFF39D"/>
              </a:solidFill>
            </a:endParaRPr>
          </a:p>
        </p:txBody>
      </p:sp>
      <p:sp>
        <p:nvSpPr>
          <p:cNvPr id="21" name="Footer Placeholder 4"/>
          <p:cNvSpPr>
            <a:spLocks noGrp="1"/>
          </p:cNvSpPr>
          <p:nvPr>
            <p:ph type="ftr" sz="quarter" idx="11"/>
          </p:nvPr>
        </p:nvSpPr>
        <p:spPr bwMode="auto">
          <a:xfrm rot="5400000">
            <a:off x="10045701" y="4114274"/>
            <a:ext cx="3657600" cy="512233"/>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786467" y="4929191"/>
            <a:ext cx="812800" cy="517525"/>
          </a:xfrm>
        </p:spPr>
        <p:txBody>
          <a:bodyPr/>
          <a:lstStyle>
            <a:lvl1pPr>
              <a:defRPr/>
            </a:lvl1pPr>
          </a:lstStyle>
          <a:p>
            <a:pPr>
              <a:defRPr/>
            </a:pPr>
            <a:fld id="{08EB32CF-505E-4652-8F5F-00003114B557}" type="slidenum">
              <a:rPr lang="en-US"/>
              <a:pPr>
                <a:defRPr/>
              </a:pPr>
              <a:t>‹#›</a:t>
            </a:fld>
            <a:endParaRPr lang="en-US"/>
          </a:p>
        </p:txBody>
      </p:sp>
    </p:spTree>
    <p:extLst>
      <p:ext uri="{BB962C8B-B14F-4D97-AF65-F5344CB8AC3E}">
        <p14:creationId xmlns:p14="http://schemas.microsoft.com/office/powerpoint/2010/main" val="119457129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9A112918-0D71-4FCC-8381-E646DDFA4EB8}" type="slidenum">
              <a:rPr lang="en-US"/>
              <a:pPr>
                <a:defRPr/>
              </a:pPr>
              <a:t>‹#›</a:t>
            </a:fld>
            <a:endParaRPr lang="en-US"/>
          </a:p>
        </p:txBody>
      </p:sp>
    </p:spTree>
    <p:extLst>
      <p:ext uri="{BB962C8B-B14F-4D97-AF65-F5344CB8AC3E}">
        <p14:creationId xmlns:p14="http://schemas.microsoft.com/office/powerpoint/2010/main" val="63837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4907931F-8905-4FA3-A24B-7870EA29AD17}" type="slidenum">
              <a:rPr lang="en-US"/>
              <a:pPr>
                <a:defRPr/>
              </a:pPr>
              <a:t>‹#›</a:t>
            </a:fld>
            <a:endParaRPr lang="en-US"/>
          </a:p>
        </p:txBody>
      </p:sp>
    </p:spTree>
    <p:extLst>
      <p:ext uri="{BB962C8B-B14F-4D97-AF65-F5344CB8AC3E}">
        <p14:creationId xmlns:p14="http://schemas.microsoft.com/office/powerpoint/2010/main" val="2622089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4" name="Slide Number Placeholder 6"/>
          <p:cNvSpPr>
            <a:spLocks noGrp="1"/>
          </p:cNvSpPr>
          <p:nvPr>
            <p:ph type="sldNum" sz="quarter" idx="11"/>
          </p:nvPr>
        </p:nvSpPr>
        <p:spPr/>
        <p:txBody>
          <a:bodyPr rtlCol="0"/>
          <a:lstStyle>
            <a:lvl1pPr>
              <a:defRPr/>
            </a:lvl1pPr>
          </a:lstStyle>
          <a:p>
            <a:pPr>
              <a:defRPr/>
            </a:pPr>
            <a:fld id="{FFC21C49-790C-425A-8FA2-2A616616E2C6}"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877086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E03D65AC-F84A-4461-9ACD-833F70D88CA7}" type="slidenum">
              <a:rPr lang="en-US"/>
              <a:pPr>
                <a:defRPr/>
              </a:pPr>
              <a:t>‹#›</a:t>
            </a:fld>
            <a:endParaRPr lang="en-US"/>
          </a:p>
        </p:txBody>
      </p:sp>
    </p:spTree>
    <p:extLst>
      <p:ext uri="{BB962C8B-B14F-4D97-AF65-F5344CB8AC3E}">
        <p14:creationId xmlns:p14="http://schemas.microsoft.com/office/powerpoint/2010/main" val="113358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5" name="Slide Number Placeholder 8"/>
          <p:cNvSpPr>
            <a:spLocks noGrp="1"/>
          </p:cNvSpPr>
          <p:nvPr>
            <p:ph type="sldNum" sz="quarter" idx="11"/>
          </p:nvPr>
        </p:nvSpPr>
        <p:spPr/>
        <p:txBody>
          <a:bodyPr rtlCol="0"/>
          <a:lstStyle>
            <a:lvl1pPr>
              <a:defRPr/>
            </a:lvl1pPr>
          </a:lstStyle>
          <a:p>
            <a:pPr>
              <a:defRPr/>
            </a:pPr>
            <a:fld id="{83588BBC-A15B-47BD-885B-18FEC6B6B069}"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929954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Oval 10"/>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21"/>
          <p:cNvSpPr>
            <a:spLocks noGrp="1"/>
          </p:cNvSpPr>
          <p:nvPr>
            <p:ph type="sldNum" sz="quarter" idx="11"/>
          </p:nvPr>
        </p:nvSpPr>
        <p:spPr/>
        <p:txBody>
          <a:bodyPr rtlCol="0"/>
          <a:lstStyle>
            <a:lvl1pPr>
              <a:defRPr/>
            </a:lvl1pPr>
          </a:lstStyle>
          <a:p>
            <a:pPr>
              <a:defRPr/>
            </a:pPr>
            <a:fld id="{3219F506-61D2-4C94-BF87-33992B1937A2}"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25625026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Oval 5"/>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17"/>
          <p:cNvSpPr>
            <a:spLocks noGrp="1"/>
          </p:cNvSpPr>
          <p:nvPr>
            <p:ph type="sldNum" sz="quarter" idx="11"/>
          </p:nvPr>
        </p:nvSpPr>
        <p:spPr/>
        <p:txBody>
          <a:bodyPr rtlCol="0"/>
          <a:lstStyle>
            <a:lvl1pPr>
              <a:defRPr/>
            </a:lvl1pPr>
          </a:lstStyle>
          <a:p>
            <a:pPr>
              <a:defRPr/>
            </a:pPr>
            <a:fld id="{51A9897B-7B52-4B13-8546-2DC5DAF67C76}"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646258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507B8A9-D900-4DBC-9CD3-73F00D8C244E}" type="slidenum">
              <a:rPr lang="en-US"/>
              <a:pPr>
                <a:defRPr/>
              </a:pPr>
              <a:t>‹#›</a:t>
            </a:fld>
            <a:endParaRPr lang="en-US"/>
          </a:p>
        </p:txBody>
      </p:sp>
    </p:spTree>
    <p:extLst>
      <p:ext uri="{BB962C8B-B14F-4D97-AF65-F5344CB8AC3E}">
        <p14:creationId xmlns:p14="http://schemas.microsoft.com/office/powerpoint/2010/main" val="367511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73A39C1-B927-491C-9A25-4505AC0011BB}" type="slidenum">
              <a:rPr lang="en-US"/>
              <a:pPr>
                <a:defRPr/>
              </a:pPr>
              <a:t>‹#›</a:t>
            </a:fld>
            <a:endParaRPr lang="en-US"/>
          </a:p>
        </p:txBody>
      </p:sp>
    </p:spTree>
    <p:extLst>
      <p:ext uri="{BB962C8B-B14F-4D97-AF65-F5344CB8AC3E}">
        <p14:creationId xmlns:p14="http://schemas.microsoft.com/office/powerpoint/2010/main" val="1548043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normAutofit/>
          </a:bodyPr>
          <a:lstStyle/>
          <a:p>
            <a:pPr lvl="0"/>
            <a:endParaRPr lang="en-US" noProof="0"/>
          </a:p>
        </p:txBody>
      </p:sp>
      <p:sp>
        <p:nvSpPr>
          <p:cNvPr id="4" name="Rectangle 4">
            <a:extLst>
              <a:ext uri="{FF2B5EF4-FFF2-40B4-BE49-F238E27FC236}">
                <a16:creationId xmlns:a16="http://schemas.microsoft.com/office/drawing/2014/main" id="{4655515B-D45D-88F5-1B9E-B0784716FF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9A7962-7BAB-579E-B535-D819ABFB64A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CC5C58-588B-ED15-27A2-6F1478DF960F}"/>
              </a:ext>
            </a:extLst>
          </p:cNvPr>
          <p:cNvSpPr>
            <a:spLocks noGrp="1" noChangeArrowheads="1"/>
          </p:cNvSpPr>
          <p:nvPr>
            <p:ph type="sldNum" sz="quarter" idx="12"/>
          </p:nvPr>
        </p:nvSpPr>
        <p:spPr/>
        <p:txBody>
          <a:bodyPr/>
          <a:lstStyle>
            <a:lvl1pPr>
              <a:defRPr/>
            </a:lvl1pPr>
          </a:lstStyle>
          <a:p>
            <a:fld id="{D8DC01BA-5357-46D5-A0E0-22DE076BBCBB}" type="slidenum">
              <a:rPr lang="en-US" altLang="en-US"/>
              <a:pPr/>
              <a:t>‹#›</a:t>
            </a:fld>
            <a:endParaRPr lang="en-US" altLang="en-US"/>
          </a:p>
        </p:txBody>
      </p:sp>
    </p:spTree>
    <p:extLst>
      <p:ext uri="{BB962C8B-B14F-4D97-AF65-F5344CB8AC3E}">
        <p14:creationId xmlns:p14="http://schemas.microsoft.com/office/powerpoint/2010/main" val="2582515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Straight Connector 11"/>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3" name="Straight Connector 12"/>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4" name="Straight Connector 13"/>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5" name="Straight Connector 14"/>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6" name="Rectangle 15"/>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1746252" y="4867275"/>
            <a:ext cx="855133"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Oval 18"/>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0" name="Oval 19"/>
          <p:cNvSpPr/>
          <p:nvPr/>
        </p:nvSpPr>
        <p:spPr bwMode="auto">
          <a:xfrm>
            <a:off x="2218267" y="5788025"/>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1" name="Oval 20"/>
          <p:cNvSpPr/>
          <p:nvPr/>
        </p:nvSpPr>
        <p:spPr>
          <a:xfrm>
            <a:off x="2540002" y="4495803"/>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Title 7"/>
          <p:cNvSpPr>
            <a:spLocks noGrp="1"/>
          </p:cNvSpPr>
          <p:nvPr>
            <p:ph type="ctrTitle"/>
          </p:nvPr>
        </p:nvSpPr>
        <p:spPr>
          <a:xfrm>
            <a:off x="3048000" y="3124200"/>
            <a:ext cx="82296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p:cNvSpPr>
            <a:spLocks noGrp="1"/>
          </p:cNvSpPr>
          <p:nvPr>
            <p:ph type="dt" sz="half" idx="10"/>
          </p:nvPr>
        </p:nvSpPr>
        <p:spPr bwMode="auto">
          <a:xfrm rot="5400000">
            <a:off x="10733617" y="1111250"/>
            <a:ext cx="2286000" cy="508000"/>
          </a:xfrm>
        </p:spPr>
        <p:txBody>
          <a:bodyPr/>
          <a:lstStyle>
            <a:lvl1pPr>
              <a:defRPr/>
            </a:lvl1pPr>
          </a:lstStyle>
          <a:p>
            <a:pPr>
              <a:defRPr/>
            </a:pPr>
            <a:endParaRPr lang="en-US">
              <a:solidFill>
                <a:srgbClr val="575F6D"/>
              </a:solidFill>
            </a:endParaRPr>
          </a:p>
        </p:txBody>
      </p:sp>
      <p:sp>
        <p:nvSpPr>
          <p:cNvPr id="23" name="Footer Placeholder 16"/>
          <p:cNvSpPr>
            <a:spLocks noGrp="1"/>
          </p:cNvSpPr>
          <p:nvPr>
            <p:ph type="ftr" sz="quarter" idx="11"/>
          </p:nvPr>
        </p:nvSpPr>
        <p:spPr bwMode="auto">
          <a:xfrm rot="5400000">
            <a:off x="10045701" y="4117449"/>
            <a:ext cx="3657600" cy="512233"/>
          </a:xfrm>
        </p:spPr>
        <p:txBody>
          <a:bodyPr/>
          <a:lstStyle>
            <a:lvl1pPr>
              <a:defRPr/>
            </a:lvl1pPr>
          </a:lstStyle>
          <a:p>
            <a:pPr>
              <a:defRPr/>
            </a:pPr>
            <a:endParaRPr lang="en-US">
              <a:solidFill>
                <a:srgbClr val="575F6D"/>
              </a:solidFill>
            </a:endParaRPr>
          </a:p>
        </p:txBody>
      </p:sp>
      <p:sp>
        <p:nvSpPr>
          <p:cNvPr id="24" name="Slide Number Placeholder 28"/>
          <p:cNvSpPr>
            <a:spLocks noGrp="1"/>
          </p:cNvSpPr>
          <p:nvPr>
            <p:ph type="sldNum" sz="quarter" idx="12"/>
          </p:nvPr>
        </p:nvSpPr>
        <p:spPr bwMode="auto">
          <a:xfrm>
            <a:off x="1767417" y="4929191"/>
            <a:ext cx="812800" cy="517525"/>
          </a:xfrm>
        </p:spPr>
        <p:txBody>
          <a:bodyPr/>
          <a:lstStyle>
            <a:lvl1pPr>
              <a:defRPr/>
            </a:lvl1pPr>
          </a:lstStyle>
          <a:p>
            <a:pPr>
              <a:defRPr/>
            </a:pPr>
            <a:fld id="{3DFB89A0-318B-4BA6-A44A-04C62824B935}" type="slidenum">
              <a:rPr lang="en-US"/>
              <a:pPr>
                <a:defRPr/>
              </a:pPr>
              <a:t>‹#›</a:t>
            </a:fld>
            <a:endParaRPr lang="en-US"/>
          </a:p>
        </p:txBody>
      </p:sp>
    </p:spTree>
    <p:extLst>
      <p:ext uri="{BB962C8B-B14F-4D97-AF65-F5344CB8AC3E}">
        <p14:creationId xmlns:p14="http://schemas.microsoft.com/office/powerpoint/2010/main" val="41390283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5" name="Slide Number Placeholder 8"/>
          <p:cNvSpPr>
            <a:spLocks noGrp="1"/>
          </p:cNvSpPr>
          <p:nvPr>
            <p:ph type="sldNum" sz="quarter" idx="11"/>
          </p:nvPr>
        </p:nvSpPr>
        <p:spPr/>
        <p:txBody>
          <a:bodyPr rtlCol="0"/>
          <a:lstStyle>
            <a:lvl1pPr>
              <a:defRPr/>
            </a:lvl1pPr>
          </a:lstStyle>
          <a:p>
            <a:pPr>
              <a:defRPr/>
            </a:pPr>
            <a:fld id="{83588BBC-A15B-47BD-885B-18FEC6B6B069}"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601384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Oval 14"/>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6" name="Oval 15"/>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2506136" y="4479928"/>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solidFill>
                <a:srgbClr val="FFF39D"/>
              </a:solidFill>
            </a:endParaRPr>
          </a:p>
        </p:txBody>
      </p:sp>
      <p:sp>
        <p:nvSpPr>
          <p:cNvPr id="21" name="Footer Placeholder 4"/>
          <p:cNvSpPr>
            <a:spLocks noGrp="1"/>
          </p:cNvSpPr>
          <p:nvPr>
            <p:ph type="ftr" sz="quarter" idx="11"/>
          </p:nvPr>
        </p:nvSpPr>
        <p:spPr bwMode="auto">
          <a:xfrm rot="5400000">
            <a:off x="10045701" y="4114274"/>
            <a:ext cx="3657600" cy="512233"/>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786467" y="4929191"/>
            <a:ext cx="812800" cy="517525"/>
          </a:xfrm>
        </p:spPr>
        <p:txBody>
          <a:bodyPr/>
          <a:lstStyle>
            <a:lvl1pPr>
              <a:defRPr/>
            </a:lvl1pPr>
          </a:lstStyle>
          <a:p>
            <a:pPr>
              <a:defRPr/>
            </a:pPr>
            <a:fld id="{08EB32CF-505E-4652-8F5F-00003114B557}" type="slidenum">
              <a:rPr lang="en-US"/>
              <a:pPr>
                <a:defRPr/>
              </a:pPr>
              <a:t>‹#›</a:t>
            </a:fld>
            <a:endParaRPr lang="en-US"/>
          </a:p>
        </p:txBody>
      </p:sp>
    </p:spTree>
    <p:extLst>
      <p:ext uri="{BB962C8B-B14F-4D97-AF65-F5344CB8AC3E}">
        <p14:creationId xmlns:p14="http://schemas.microsoft.com/office/powerpoint/2010/main" val="57371521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9A112918-0D71-4FCC-8381-E646DDFA4EB8}" type="slidenum">
              <a:rPr lang="en-US"/>
              <a:pPr>
                <a:defRPr/>
              </a:pPr>
              <a:t>‹#›</a:t>
            </a:fld>
            <a:endParaRPr lang="en-US"/>
          </a:p>
        </p:txBody>
      </p:sp>
    </p:spTree>
    <p:extLst>
      <p:ext uri="{BB962C8B-B14F-4D97-AF65-F5344CB8AC3E}">
        <p14:creationId xmlns:p14="http://schemas.microsoft.com/office/powerpoint/2010/main" val="2447108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4907931F-8905-4FA3-A24B-7870EA29AD17}" type="slidenum">
              <a:rPr lang="en-US"/>
              <a:pPr>
                <a:defRPr/>
              </a:pPr>
              <a:t>‹#›</a:t>
            </a:fld>
            <a:endParaRPr lang="en-US"/>
          </a:p>
        </p:txBody>
      </p:sp>
    </p:spTree>
    <p:extLst>
      <p:ext uri="{BB962C8B-B14F-4D97-AF65-F5344CB8AC3E}">
        <p14:creationId xmlns:p14="http://schemas.microsoft.com/office/powerpoint/2010/main" val="4118553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5" name="Rectangle 4"/>
          <p:cNvSpPr/>
          <p:nvPr/>
        </p:nvSpPr>
        <p:spPr bwMode="auto">
          <a:xfrm>
            <a:off x="368302"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6" name="Rectangle 5"/>
          <p:cNvSpPr/>
          <p:nvPr/>
        </p:nvSpPr>
        <p:spPr bwMode="auto">
          <a:xfrm>
            <a:off x="1320802"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Rectangle 6"/>
          <p:cNvSpPr/>
          <p:nvPr/>
        </p:nvSpPr>
        <p:spPr bwMode="auto">
          <a:xfrm>
            <a:off x="1521886"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8" name="Straight Connector 7"/>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9" name="Straight Connector 8"/>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0" name="Straight Connector 9"/>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1" name="Straight Connector 10"/>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2" name="Straight Connector 11"/>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13" name="Rectangle 12"/>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4" name="Oval 13"/>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5" name="Oval 14"/>
          <p:cNvSpPr/>
          <p:nvPr/>
        </p:nvSpPr>
        <p:spPr bwMode="auto">
          <a:xfrm>
            <a:off x="1765301" y="4867275"/>
            <a:ext cx="857251"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6" name="Oval 15"/>
          <p:cNvSpPr/>
          <p:nvPr/>
        </p:nvSpPr>
        <p:spPr bwMode="auto">
          <a:xfrm>
            <a:off x="1454151" y="5500691"/>
            <a:ext cx="184149"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7" name="Oval 16"/>
          <p:cNvSpPr/>
          <p:nvPr/>
        </p:nvSpPr>
        <p:spPr bwMode="auto">
          <a:xfrm>
            <a:off x="2218267" y="5791200"/>
            <a:ext cx="366184"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8" name="Oval 17"/>
          <p:cNvSpPr/>
          <p:nvPr/>
        </p:nvSpPr>
        <p:spPr bwMode="auto">
          <a:xfrm>
            <a:off x="2506136" y="4479928"/>
            <a:ext cx="486833"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9" name="Straight Connector 18"/>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white"/>
              </a:solidFill>
              <a:latin typeface="Arial" charset="0"/>
              <a:cs typeface="Arial" charset="0"/>
            </a:endParaRPr>
          </a:p>
        </p:txBody>
      </p:sp>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3048000" y="5010150"/>
            <a:ext cx="82296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p:cNvSpPr>
            <a:spLocks noGrp="1"/>
          </p:cNvSpPr>
          <p:nvPr>
            <p:ph type="dt" sz="half" idx="10"/>
          </p:nvPr>
        </p:nvSpPr>
        <p:spPr bwMode="auto">
          <a:xfrm rot="5400000">
            <a:off x="10731500" y="1106488"/>
            <a:ext cx="2286000" cy="508000"/>
          </a:xfrm>
        </p:spPr>
        <p:txBody>
          <a:bodyPr/>
          <a:lstStyle>
            <a:lvl1pPr>
              <a:defRPr/>
            </a:lvl1pPr>
          </a:lstStyle>
          <a:p>
            <a:pPr>
              <a:defRPr/>
            </a:pPr>
            <a:endParaRPr lang="en-US">
              <a:solidFill>
                <a:srgbClr val="FFF39D"/>
              </a:solidFill>
            </a:endParaRPr>
          </a:p>
        </p:txBody>
      </p:sp>
      <p:sp>
        <p:nvSpPr>
          <p:cNvPr id="21" name="Footer Placeholder 4"/>
          <p:cNvSpPr>
            <a:spLocks noGrp="1"/>
          </p:cNvSpPr>
          <p:nvPr>
            <p:ph type="ftr" sz="quarter" idx="11"/>
          </p:nvPr>
        </p:nvSpPr>
        <p:spPr bwMode="auto">
          <a:xfrm rot="5400000">
            <a:off x="10045701" y="4114274"/>
            <a:ext cx="3657600" cy="512233"/>
          </a:xfrm>
        </p:spPr>
        <p:txBody>
          <a:bodyPr/>
          <a:lstStyle>
            <a:lvl1pPr>
              <a:defRPr/>
            </a:lvl1pPr>
          </a:lstStyle>
          <a:p>
            <a:pPr>
              <a:defRPr/>
            </a:pPr>
            <a:endParaRPr lang="en-US">
              <a:solidFill>
                <a:srgbClr val="FFF39D"/>
              </a:solidFill>
            </a:endParaRPr>
          </a:p>
        </p:txBody>
      </p:sp>
      <p:sp>
        <p:nvSpPr>
          <p:cNvPr id="22" name="Slide Number Placeholder 5"/>
          <p:cNvSpPr>
            <a:spLocks noGrp="1"/>
          </p:cNvSpPr>
          <p:nvPr>
            <p:ph type="sldNum" sz="quarter" idx="12"/>
          </p:nvPr>
        </p:nvSpPr>
        <p:spPr bwMode="auto">
          <a:xfrm>
            <a:off x="1786467" y="4929191"/>
            <a:ext cx="812800" cy="517525"/>
          </a:xfrm>
        </p:spPr>
        <p:txBody>
          <a:bodyPr/>
          <a:lstStyle>
            <a:lvl1pPr>
              <a:defRPr/>
            </a:lvl1pPr>
          </a:lstStyle>
          <a:p>
            <a:pPr>
              <a:defRPr/>
            </a:pPr>
            <a:fld id="{08EB32CF-505E-4652-8F5F-00003114B557}" type="slidenum">
              <a:rPr lang="en-US"/>
              <a:pPr>
                <a:defRPr/>
              </a:pPr>
              <a:t>‹#›</a:t>
            </a:fld>
            <a:endParaRPr lang="en-US"/>
          </a:p>
        </p:txBody>
      </p:sp>
    </p:spTree>
    <p:extLst>
      <p:ext uri="{BB962C8B-B14F-4D97-AF65-F5344CB8AC3E}">
        <p14:creationId xmlns:p14="http://schemas.microsoft.com/office/powerpoint/2010/main" val="15877005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4" name="Slide Number Placeholder 6"/>
          <p:cNvSpPr>
            <a:spLocks noGrp="1"/>
          </p:cNvSpPr>
          <p:nvPr>
            <p:ph type="sldNum" sz="quarter" idx="11"/>
          </p:nvPr>
        </p:nvSpPr>
        <p:spPr/>
        <p:txBody>
          <a:bodyPr rtlCol="0"/>
          <a:lstStyle>
            <a:lvl1pPr>
              <a:defRPr/>
            </a:lvl1pPr>
          </a:lstStyle>
          <a:p>
            <a:pPr>
              <a:defRPr/>
            </a:pPr>
            <a:fld id="{FFC21C49-790C-425A-8FA2-2A616616E2C6}"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4139964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E03D65AC-F84A-4461-9ACD-833F70D88CA7}" type="slidenum">
              <a:rPr lang="en-US"/>
              <a:pPr>
                <a:defRPr/>
              </a:pPr>
              <a:t>‹#›</a:t>
            </a:fld>
            <a:endParaRPr lang="en-US"/>
          </a:p>
        </p:txBody>
      </p:sp>
    </p:spTree>
    <p:extLst>
      <p:ext uri="{BB962C8B-B14F-4D97-AF65-F5344CB8AC3E}">
        <p14:creationId xmlns:p14="http://schemas.microsoft.com/office/powerpoint/2010/main" val="2831770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Oval 10"/>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21"/>
          <p:cNvSpPr>
            <a:spLocks noGrp="1"/>
          </p:cNvSpPr>
          <p:nvPr>
            <p:ph type="sldNum" sz="quarter" idx="11"/>
          </p:nvPr>
        </p:nvSpPr>
        <p:spPr/>
        <p:txBody>
          <a:bodyPr rtlCol="0"/>
          <a:lstStyle>
            <a:lvl1pPr>
              <a:defRPr/>
            </a:lvl1pPr>
          </a:lstStyle>
          <a:p>
            <a:pPr>
              <a:defRPr/>
            </a:pPr>
            <a:fld id="{3219F506-61D2-4C94-BF87-33992B1937A2}"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58576051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Oval 5"/>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17"/>
          <p:cNvSpPr>
            <a:spLocks noGrp="1"/>
          </p:cNvSpPr>
          <p:nvPr>
            <p:ph type="sldNum" sz="quarter" idx="11"/>
          </p:nvPr>
        </p:nvSpPr>
        <p:spPr/>
        <p:txBody>
          <a:bodyPr rtlCol="0"/>
          <a:lstStyle>
            <a:lvl1pPr>
              <a:defRPr/>
            </a:lvl1pPr>
          </a:lstStyle>
          <a:p>
            <a:pPr>
              <a:defRPr/>
            </a:pPr>
            <a:fld id="{51A9897B-7B52-4B13-8546-2DC5DAF67C76}"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9948941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507B8A9-D900-4DBC-9CD3-73F00D8C244E}" type="slidenum">
              <a:rPr lang="en-US"/>
              <a:pPr>
                <a:defRPr/>
              </a:pPr>
              <a:t>‹#›</a:t>
            </a:fld>
            <a:endParaRPr lang="en-US"/>
          </a:p>
        </p:txBody>
      </p:sp>
    </p:spTree>
    <p:extLst>
      <p:ext uri="{BB962C8B-B14F-4D97-AF65-F5344CB8AC3E}">
        <p14:creationId xmlns:p14="http://schemas.microsoft.com/office/powerpoint/2010/main" val="31134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6" name="Slide Number Placeholder 22"/>
          <p:cNvSpPr>
            <a:spLocks noGrp="1"/>
          </p:cNvSpPr>
          <p:nvPr>
            <p:ph type="sldNum" sz="quarter" idx="12"/>
          </p:nvPr>
        </p:nvSpPr>
        <p:spPr/>
        <p:txBody>
          <a:bodyPr/>
          <a:lstStyle>
            <a:lvl1pPr>
              <a:defRPr/>
            </a:lvl1pPr>
          </a:lstStyle>
          <a:p>
            <a:pPr>
              <a:defRPr/>
            </a:pPr>
            <a:fld id="{C73A39C1-B927-491C-9A25-4505AC0011BB}" type="slidenum">
              <a:rPr lang="en-US"/>
              <a:pPr>
                <a:defRPr/>
              </a:pPr>
              <a:t>‹#›</a:t>
            </a:fld>
            <a:endParaRPr lang="en-US"/>
          </a:p>
        </p:txBody>
      </p:sp>
    </p:spTree>
    <p:extLst>
      <p:ext uri="{BB962C8B-B14F-4D97-AF65-F5344CB8AC3E}">
        <p14:creationId xmlns:p14="http://schemas.microsoft.com/office/powerpoint/2010/main" val="40381586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Table Placeholder 2"/>
          <p:cNvSpPr>
            <a:spLocks noGrp="1"/>
          </p:cNvSpPr>
          <p:nvPr>
            <p:ph type="tbl" idx="1"/>
          </p:nvPr>
        </p:nvSpPr>
        <p:spPr>
          <a:xfrm>
            <a:off x="609600" y="1600203"/>
            <a:ext cx="10972800" cy="4525963"/>
          </a:xfrm>
        </p:spPr>
        <p:txBody>
          <a:bodyPr/>
          <a:lstStyle/>
          <a:p>
            <a:pPr lvl="0"/>
            <a:endParaRPr lang="vi-VN" noProof="0"/>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US">
              <a:solidFill>
                <a:srgbClr val="575F6D"/>
              </a:solidFill>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575F6D"/>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a:defRPr/>
            </a:pPr>
            <a:fld id="{977DAEB5-81C2-4725-BE17-F8114C94DEA3}" type="slidenum">
              <a:rPr lang="en-US"/>
              <a:pPr>
                <a:defRPr/>
              </a:pPr>
              <a:t>‹#›</a:t>
            </a:fld>
            <a:endParaRPr lang="en-US"/>
          </a:p>
        </p:txBody>
      </p:sp>
    </p:spTree>
    <p:extLst>
      <p:ext uri="{BB962C8B-B14F-4D97-AF65-F5344CB8AC3E}">
        <p14:creationId xmlns:p14="http://schemas.microsoft.com/office/powerpoint/2010/main" val="3719268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9488193-4539-2089-C6D4-62BCF39D3919}"/>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1719D96D-7094-B647-9805-BD4A691E6C22}"/>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04B9E48-25BF-1114-6721-96694144FD98}"/>
              </a:ext>
            </a:extLst>
          </p:cNvPr>
          <p:cNvSpPr>
            <a:spLocks noGrp="1" noChangeArrowheads="1"/>
          </p:cNvSpPr>
          <p:nvPr>
            <p:ph type="sldNum" sz="quarter" idx="12"/>
          </p:nvPr>
        </p:nvSpPr>
        <p:spPr/>
        <p:txBody>
          <a:bodyPr/>
          <a:lstStyle>
            <a:lvl1pPr>
              <a:defRPr/>
            </a:lvl1pPr>
          </a:lstStyle>
          <a:p>
            <a:fld id="{4168EB5E-B1AD-4F12-A570-43F6D12600FA}" type="slidenum">
              <a:rPr lang="en-US" altLang="en-US"/>
              <a:pPr/>
              <a:t>‹#›</a:t>
            </a:fld>
            <a:endParaRPr lang="en-US" altLang="en-US"/>
          </a:p>
        </p:txBody>
      </p:sp>
    </p:spTree>
    <p:extLst>
      <p:ext uri="{BB962C8B-B14F-4D97-AF65-F5344CB8AC3E}">
        <p14:creationId xmlns:p14="http://schemas.microsoft.com/office/powerpoint/2010/main" val="37781745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3">
            <a:extLst>
              <a:ext uri="{FF2B5EF4-FFF2-40B4-BE49-F238E27FC236}">
                <a16:creationId xmlns:a16="http://schemas.microsoft.com/office/drawing/2014/main" id="{35893596-A01F-4926-9E70-F82AD281C9E7}"/>
              </a:ext>
            </a:extLst>
          </p:cNvPr>
          <p:cNvSpPr>
            <a:spLocks noGrp="1"/>
          </p:cNvSpPr>
          <p:nvPr>
            <p:ph type="dt" sz="half" idx="14"/>
          </p:nvPr>
        </p:nvSpPr>
        <p:spPr/>
        <p:txBody>
          <a:bodyPr/>
          <a:lstStyle>
            <a:lvl1pPr>
              <a:defRPr/>
            </a:lvl1pPr>
          </a:lstStyle>
          <a:p>
            <a:pPr>
              <a:defRPr/>
            </a:pPr>
            <a:fld id="{1F04A716-8C3A-4FFC-96CF-2B87506C19D7}" type="datetime12">
              <a:rPr lang="vi-VN"/>
              <a:pPr>
                <a:defRPr/>
              </a:pPr>
              <a:t>15:40</a:t>
            </a:fld>
            <a:endParaRPr lang="vi-VN"/>
          </a:p>
        </p:txBody>
      </p:sp>
      <p:sp>
        <p:nvSpPr>
          <p:cNvPr id="3" name="Footer Placeholder 4">
            <a:extLst>
              <a:ext uri="{FF2B5EF4-FFF2-40B4-BE49-F238E27FC236}">
                <a16:creationId xmlns:a16="http://schemas.microsoft.com/office/drawing/2014/main" id="{347516D6-DFF3-71AC-50CD-D7D289D996E5}"/>
              </a:ext>
            </a:extLst>
          </p:cNvPr>
          <p:cNvSpPr>
            <a:spLocks noGrp="1"/>
          </p:cNvSpPr>
          <p:nvPr>
            <p:ph type="ftr" sz="quarter" idx="15"/>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ABA46F6B-C200-7C66-1A71-9AC01CF39FD9}"/>
              </a:ext>
            </a:extLst>
          </p:cNvPr>
          <p:cNvSpPr>
            <a:spLocks noGrp="1"/>
          </p:cNvSpPr>
          <p:nvPr>
            <p:ph type="sldNum" sz="quarter" idx="16"/>
          </p:nvPr>
        </p:nvSpPr>
        <p:spPr/>
        <p:txBody>
          <a:bodyPr/>
          <a:lstStyle>
            <a:lvl1pPr>
              <a:defRPr/>
            </a:lvl1pPr>
          </a:lstStyle>
          <a:p>
            <a:fld id="{F7492375-BFC5-480B-9C98-5B5388058114}" type="slidenum">
              <a:rPr lang="vi-VN" altLang="en-US"/>
              <a:pPr/>
              <a:t>‹#›</a:t>
            </a:fld>
            <a:endParaRPr lang="vi-VN" altLang="en-US"/>
          </a:p>
        </p:txBody>
      </p:sp>
    </p:spTree>
    <p:extLst>
      <p:ext uri="{BB962C8B-B14F-4D97-AF65-F5344CB8AC3E}">
        <p14:creationId xmlns:p14="http://schemas.microsoft.com/office/powerpoint/2010/main" val="2524435253"/>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7" name="Slide Number Placeholder 22"/>
          <p:cNvSpPr>
            <a:spLocks noGrp="1"/>
          </p:cNvSpPr>
          <p:nvPr>
            <p:ph type="sldNum" sz="quarter" idx="12"/>
          </p:nvPr>
        </p:nvSpPr>
        <p:spPr/>
        <p:txBody>
          <a:bodyPr/>
          <a:lstStyle>
            <a:lvl1pPr>
              <a:defRPr/>
            </a:lvl1pPr>
          </a:lstStyle>
          <a:p>
            <a:pPr>
              <a:defRPr/>
            </a:pPr>
            <a:fld id="{9A112918-0D71-4FCC-8381-E646DDFA4EB8}" type="slidenum">
              <a:rPr lang="en-US"/>
              <a:pPr>
                <a:defRPr/>
              </a:pPr>
              <a:t>‹#›</a:t>
            </a:fld>
            <a:endParaRPr lang="en-US"/>
          </a:p>
        </p:txBody>
      </p:sp>
    </p:spTree>
    <p:extLst>
      <p:ext uri="{BB962C8B-B14F-4D97-AF65-F5344CB8AC3E}">
        <p14:creationId xmlns:p14="http://schemas.microsoft.com/office/powerpoint/2010/main" val="1321716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9" name="Slide Number Placeholder 22"/>
          <p:cNvSpPr>
            <a:spLocks noGrp="1"/>
          </p:cNvSpPr>
          <p:nvPr>
            <p:ph type="sldNum" sz="quarter" idx="12"/>
          </p:nvPr>
        </p:nvSpPr>
        <p:spPr/>
        <p:txBody>
          <a:bodyPr/>
          <a:lstStyle>
            <a:lvl1pPr>
              <a:defRPr/>
            </a:lvl1pPr>
          </a:lstStyle>
          <a:p>
            <a:pPr>
              <a:defRPr/>
            </a:pPr>
            <a:fld id="{4907931F-8905-4FA3-A24B-7870EA29AD17}" type="slidenum">
              <a:rPr lang="en-US"/>
              <a:pPr>
                <a:defRPr/>
              </a:pPr>
              <a:t>‹#›</a:t>
            </a:fld>
            <a:endParaRPr lang="en-US"/>
          </a:p>
        </p:txBody>
      </p:sp>
    </p:spTree>
    <p:extLst>
      <p:ext uri="{BB962C8B-B14F-4D97-AF65-F5344CB8AC3E}">
        <p14:creationId xmlns:p14="http://schemas.microsoft.com/office/powerpoint/2010/main" val="1776507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4" name="Slide Number Placeholder 6"/>
          <p:cNvSpPr>
            <a:spLocks noGrp="1"/>
          </p:cNvSpPr>
          <p:nvPr>
            <p:ph type="sldNum" sz="quarter" idx="11"/>
          </p:nvPr>
        </p:nvSpPr>
        <p:spPr/>
        <p:txBody>
          <a:bodyPr rtlCol="0"/>
          <a:lstStyle>
            <a:lvl1pPr>
              <a:defRPr/>
            </a:lvl1pPr>
          </a:lstStyle>
          <a:p>
            <a:pPr>
              <a:defRPr/>
            </a:pPr>
            <a:fld id="{FFC21C49-790C-425A-8FA2-2A616616E2C6}"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38394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575F6D"/>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575F6D"/>
              </a:solidFill>
            </a:endParaRPr>
          </a:p>
        </p:txBody>
      </p:sp>
      <p:sp>
        <p:nvSpPr>
          <p:cNvPr id="4" name="Slide Number Placeholder 22"/>
          <p:cNvSpPr>
            <a:spLocks noGrp="1"/>
          </p:cNvSpPr>
          <p:nvPr>
            <p:ph type="sldNum" sz="quarter" idx="12"/>
          </p:nvPr>
        </p:nvSpPr>
        <p:spPr/>
        <p:txBody>
          <a:bodyPr/>
          <a:lstStyle>
            <a:lvl1pPr>
              <a:defRPr/>
            </a:lvl1pPr>
          </a:lstStyle>
          <a:p>
            <a:pPr>
              <a:defRPr/>
            </a:pPr>
            <a:fld id="{E03D65AC-F84A-4461-9ACD-833F70D88CA7}" type="slidenum">
              <a:rPr lang="en-US"/>
              <a:pPr>
                <a:defRPr/>
              </a:pPr>
              <a:t>‹#›</a:t>
            </a:fld>
            <a:endParaRPr lang="en-US"/>
          </a:p>
        </p:txBody>
      </p:sp>
    </p:spTree>
    <p:extLst>
      <p:ext uri="{BB962C8B-B14F-4D97-AF65-F5344CB8AC3E}">
        <p14:creationId xmlns:p14="http://schemas.microsoft.com/office/powerpoint/2010/main" val="292614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Straight Connector 5"/>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7" name="Straight Connector 6"/>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Straight Connector 7"/>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Rectangle 8"/>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0" name="Straight Connector 9"/>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Oval 10"/>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21"/>
          <p:cNvSpPr>
            <a:spLocks noGrp="1"/>
          </p:cNvSpPr>
          <p:nvPr>
            <p:ph type="sldNum" sz="quarter" idx="11"/>
          </p:nvPr>
        </p:nvSpPr>
        <p:spPr/>
        <p:txBody>
          <a:bodyPr rtlCol="0"/>
          <a:lstStyle>
            <a:lvl1pPr>
              <a:defRPr/>
            </a:lvl1pPr>
          </a:lstStyle>
          <a:p>
            <a:pPr>
              <a:defRPr/>
            </a:pPr>
            <a:fld id="{3219F506-61D2-4C94-BF87-33992B1937A2}"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196053781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6" name="Oval 5"/>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7" name="Straight Connector 6"/>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8" name="Rectangle 7"/>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9" name="Straight Connector 8"/>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Straight Connector 9"/>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1" name="Straight Connector 10"/>
          <p:cNvSpPr>
            <a:spLocks noChangeShapeType="1"/>
          </p:cNvSpPr>
          <p:nvPr/>
        </p:nvSpPr>
        <p:spPr bwMode="auto">
          <a:xfrm>
            <a:off x="8257117"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 name="Title 1"/>
          <p:cNvSpPr>
            <a:spLocks noGrp="1"/>
          </p:cNvSpPr>
          <p:nvPr>
            <p:ph type="title"/>
          </p:nvPr>
        </p:nvSpPr>
        <p:spPr>
          <a:xfrm rot="5400000">
            <a:off x="5518404" y="3124200"/>
            <a:ext cx="6309360" cy="6096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endParaRPr lang="en-US">
              <a:solidFill>
                <a:srgbClr val="575F6D"/>
              </a:solidFill>
            </a:endParaRPr>
          </a:p>
        </p:txBody>
      </p:sp>
      <p:sp>
        <p:nvSpPr>
          <p:cNvPr id="13" name="Slide Number Placeholder 17"/>
          <p:cNvSpPr>
            <a:spLocks noGrp="1"/>
          </p:cNvSpPr>
          <p:nvPr>
            <p:ph type="sldNum" sz="quarter" idx="11"/>
          </p:nvPr>
        </p:nvSpPr>
        <p:spPr/>
        <p:txBody>
          <a:bodyPr rtlCol="0"/>
          <a:lstStyle>
            <a:lvl1pPr>
              <a:defRPr/>
            </a:lvl1pPr>
          </a:lstStyle>
          <a:p>
            <a:pPr>
              <a:defRPr/>
            </a:pPr>
            <a:fld id="{51A9897B-7B52-4B13-8546-2DC5DAF67C76}"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solidFill>
                <a:srgbClr val="575F6D"/>
              </a:solidFill>
            </a:endParaRPr>
          </a:p>
        </p:txBody>
      </p:sp>
    </p:spTree>
    <p:extLst>
      <p:ext uri="{BB962C8B-B14F-4D97-AF65-F5344CB8AC3E}">
        <p14:creationId xmlns:p14="http://schemas.microsoft.com/office/powerpoint/2010/main" val="2079088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609600" y="1600203"/>
            <a:ext cx="99568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5"/>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Oval 11"/>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latin typeface="Arial" charset="0"/>
                <a:cs typeface="Arial" charset="0"/>
              </a:defRPr>
            </a:lvl1pPr>
          </a:lstStyle>
          <a:p>
            <a:pPr fontAlgn="base">
              <a:spcBef>
                <a:spcPct val="0"/>
              </a:spcBef>
              <a:spcAft>
                <a:spcPct val="0"/>
              </a:spcAft>
              <a:defRPr/>
            </a:pPr>
            <a:fld id="{E0F5C79A-DE4D-4DF2-A80F-FC29C120EB0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4003421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609600" y="1600203"/>
            <a:ext cx="99568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5"/>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Oval 11"/>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latin typeface="Arial" charset="0"/>
                <a:cs typeface="Arial" charset="0"/>
              </a:defRPr>
            </a:lvl1pPr>
          </a:lstStyle>
          <a:p>
            <a:pPr fontAlgn="base">
              <a:spcBef>
                <a:spcPct val="0"/>
              </a:spcBef>
              <a:spcAft>
                <a:spcPct val="0"/>
              </a:spcAft>
              <a:defRPr/>
            </a:pPr>
            <a:fld id="{E0F5C79A-DE4D-4DF2-A80F-FC29C120EB0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9993485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76" r:id="rId12"/>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lang="en-US"/>
              <a:t>Click to edit Master title style</a:t>
            </a:r>
          </a:p>
        </p:txBody>
      </p:sp>
      <p:sp>
        <p:nvSpPr>
          <p:cNvPr id="1028" name="Text Placeholder 12"/>
          <p:cNvSpPr>
            <a:spLocks noGrp="1"/>
          </p:cNvSpPr>
          <p:nvPr>
            <p:ph type="body" idx="1"/>
          </p:nvPr>
        </p:nvSpPr>
        <p:spPr bwMode="auto">
          <a:xfrm>
            <a:off x="609600" y="1600203"/>
            <a:ext cx="99568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rot="5400000">
            <a:off x="10453954" y="1017855"/>
            <a:ext cx="2011362" cy="512233"/>
          </a:xfrm>
          <a:prstGeom prst="rect">
            <a:avLst/>
          </a:prstGeom>
        </p:spPr>
        <p:txBody>
          <a:bodyPr vert="horz" anchor="ctr" anchorCtr="0"/>
          <a:lstStyle>
            <a:lvl1pPr algn="r"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3" name="Footer Placeholder 2"/>
          <p:cNvSpPr>
            <a:spLocks noGrp="1"/>
          </p:cNvSpPr>
          <p:nvPr>
            <p:ph type="ftr" sz="quarter" idx="3"/>
          </p:nvPr>
        </p:nvSpPr>
        <p:spPr>
          <a:xfrm rot="5400000">
            <a:off x="9853084" y="3676121"/>
            <a:ext cx="3200400" cy="486833"/>
          </a:xfrm>
          <a:prstGeom prst="rect">
            <a:avLst/>
          </a:prstGeom>
        </p:spPr>
        <p:txBody>
          <a:bodyPr vert="horz" anchor="ctr" anchorCtr="0"/>
          <a:lstStyle>
            <a:lvl1pPr algn="l" eaLnBrk="1" latinLnBrk="0" hangingPunct="1">
              <a:defRPr kumimoji="0" sz="1200">
                <a:solidFill>
                  <a:schemeClr val="tx2"/>
                </a:solidFill>
                <a:latin typeface="Arial" charset="0"/>
                <a:cs typeface="Arial" charset="0"/>
              </a:defRPr>
            </a:lvl1pPr>
          </a:lstStyle>
          <a:p>
            <a:pPr fontAlgn="base">
              <a:spcBef>
                <a:spcPct val="0"/>
              </a:spcBef>
              <a:spcAft>
                <a:spcPct val="0"/>
              </a:spcAft>
              <a:defRPr/>
            </a:pPr>
            <a:endParaRPr lang="en-US">
              <a:solidFill>
                <a:srgbClr val="575F6D"/>
              </a:solidFill>
            </a:endParaRPr>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base">
              <a:spcBef>
                <a:spcPct val="0"/>
              </a:spcBef>
              <a:spcAft>
                <a:spcPct val="0"/>
              </a:spcAft>
              <a:defRPr/>
            </a:pPr>
            <a:endParaRPr lang="en-US" sz="1800">
              <a:solidFill>
                <a:prstClr val="black"/>
              </a:solidFill>
              <a:latin typeface="Arial" charset="0"/>
              <a:cs typeface="Arial" charset="0"/>
            </a:endParaRPr>
          </a:p>
        </p:txBody>
      </p:sp>
      <p:sp>
        <p:nvSpPr>
          <p:cNvPr id="12" name="Oval 11"/>
          <p:cNvSpPr/>
          <p:nvPr/>
        </p:nvSpPr>
        <p:spPr>
          <a:xfrm>
            <a:off x="10875435" y="5715003"/>
            <a:ext cx="732367"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10839451" y="5734050"/>
            <a:ext cx="812800" cy="520700"/>
          </a:xfrm>
          <a:prstGeom prst="rect">
            <a:avLst/>
          </a:prstGeom>
        </p:spPr>
        <p:txBody>
          <a:bodyPr vert="horz" anchor="ctr"/>
          <a:lstStyle>
            <a:lvl1pPr algn="ctr" eaLnBrk="1" latinLnBrk="0" hangingPunct="1">
              <a:defRPr kumimoji="0" sz="1400" b="1">
                <a:solidFill>
                  <a:srgbClr val="FFFFFF"/>
                </a:solidFill>
                <a:latin typeface="Arial" charset="0"/>
                <a:cs typeface="Arial" charset="0"/>
              </a:defRPr>
            </a:lvl1pPr>
          </a:lstStyle>
          <a:p>
            <a:pPr fontAlgn="base">
              <a:spcBef>
                <a:spcPct val="0"/>
              </a:spcBef>
              <a:spcAft>
                <a:spcPct val="0"/>
              </a:spcAft>
              <a:defRPr/>
            </a:pPr>
            <a:fld id="{E0F5C79A-DE4D-4DF2-A80F-FC29C120EB0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803883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8" r:id="rId13"/>
    <p:sldLayoutId id="2147483779" r:id="rId14"/>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8.jpeg"/><Relationship Id="rId4" Type="http://schemas.openxmlformats.org/officeDocument/2006/relationships/image" Target="../media/image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2.xml.rels><?xml version="1.0" encoding="UTF-8" standalone="yes"?>
<Relationships xmlns="http://schemas.openxmlformats.org/package/2006/relationships"><Relationship Id="rId3" Type="http://schemas.openxmlformats.org/officeDocument/2006/relationships/hyperlink" Target="http://vnu.edu.vn/ttsk/?C1654/N13858/Tap-huan-nghiep-vu-phong-chay-chua-chay-2012.htm" TargetMode="External"/><Relationship Id="rId2" Type="http://schemas.openxmlformats.org/officeDocument/2006/relationships/image" Target="../media/image16.jpeg"/><Relationship Id="rId1" Type="http://schemas.openxmlformats.org/officeDocument/2006/relationships/slideLayout" Target="../slideLayouts/slideLayout25.xml"/><Relationship Id="rId5" Type="http://schemas.openxmlformats.org/officeDocument/2006/relationships/image" Target="../media/image24.jpeg"/><Relationship Id="rId4" Type="http://schemas.openxmlformats.org/officeDocument/2006/relationships/image" Target="../media/image23.jpeg"/></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6.jpeg"/><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BM6/T34/bang%20hinh%20phuc%20vu%20gd/No%20do%20mo%20cua%20%20khi%20chay.mpeg" TargetMode="Externa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8.xml"/><Relationship Id="rId5" Type="http://schemas.openxmlformats.org/officeDocument/2006/relationships/image" Target="../media/image59.png"/><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1.xml"/><Relationship Id="rId4" Type="http://schemas.openxmlformats.org/officeDocument/2006/relationships/image" Target="../media/image63.jpeg"/></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38.xml"/><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Box 14">
            <a:hlinkClick r:id="rId2" action="ppaction://hlinksldjump"/>
            <a:extLst>
              <a:ext uri="{FF2B5EF4-FFF2-40B4-BE49-F238E27FC236}">
                <a16:creationId xmlns:a16="http://schemas.microsoft.com/office/drawing/2014/main" id="{1033FDFF-784A-7899-DE08-1578F112B75D}"/>
              </a:ext>
            </a:extLst>
          </p:cNvPr>
          <p:cNvSpPr txBox="1">
            <a:spLocks noChangeArrowheads="1"/>
          </p:cNvSpPr>
          <p:nvPr/>
        </p:nvSpPr>
        <p:spPr bwMode="auto">
          <a:xfrm>
            <a:off x="1028700" y="1139826"/>
            <a:ext cx="10263188" cy="38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 typeface="Wingdings" panose="05000000000000000000" pitchFamily="2" charset="2"/>
              <a:buNone/>
            </a:pPr>
            <a:endParaRPr lang="en-US" altLang="en-US" sz="4800" b="1" dirty="0">
              <a:solidFill>
                <a:srgbClr val="0000FF"/>
              </a:solidFill>
              <a:latin typeface="Times New Roman" panose="02020603050405020304" pitchFamily="18" charset="0"/>
              <a:cs typeface="Times New Roman" panose="02020603050405020304" pitchFamily="18" charset="0"/>
            </a:endParaRPr>
          </a:p>
          <a:p>
            <a:pPr algn="ctr" eaLnBrk="1" hangingPunct="1">
              <a:spcBef>
                <a:spcPct val="0"/>
              </a:spcBef>
              <a:buFont typeface="Wingdings" panose="05000000000000000000" pitchFamily="2" charset="2"/>
              <a:buNone/>
            </a:pPr>
            <a:r>
              <a:rPr lang="en-US" altLang="en-US" sz="4800" b="1" dirty="0" err="1">
                <a:solidFill>
                  <a:srgbClr val="0000FF"/>
                </a:solidFill>
                <a:latin typeface="Times New Roman" panose="02020603050405020304" pitchFamily="18" charset="0"/>
                <a:cs typeface="Times New Roman" panose="02020603050405020304" pitchFamily="18" charset="0"/>
              </a:rPr>
              <a:t>HỘI</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NGHỊ</a:t>
            </a:r>
            <a:r>
              <a:rPr lang="en-US" altLang="en-US" sz="4800" b="1" dirty="0">
                <a:solidFill>
                  <a:srgbClr val="0000FF"/>
                </a:solidFill>
                <a:latin typeface="Times New Roman" panose="02020603050405020304" pitchFamily="18" charset="0"/>
                <a:cs typeface="Times New Roman" panose="02020603050405020304" pitchFamily="18" charset="0"/>
              </a:rPr>
              <a:t> </a:t>
            </a:r>
          </a:p>
          <a:p>
            <a:pPr algn="ctr">
              <a:buFontTx/>
              <a:buNone/>
            </a:pPr>
            <a:r>
              <a:rPr lang="fr-FR" altLang="en-US" sz="4600" b="1" dirty="0" err="1">
                <a:solidFill>
                  <a:srgbClr val="0000FF"/>
                </a:solidFill>
                <a:latin typeface="Times New Roman" panose="02020603050405020304" pitchFamily="18" charset="0"/>
                <a:cs typeface="Times New Roman" panose="02020603050405020304" pitchFamily="18" charset="0"/>
              </a:rPr>
              <a:t>TẬP</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HUẤN</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HƯỚNG</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DẪN</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THỰC</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HIỆN</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CÁC</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QUY</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ĐỊNH</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CỦA</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PHÁP</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LUẬT</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VỀ</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CÔNG</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TÁC</a:t>
            </a:r>
            <a:r>
              <a:rPr lang="fr-FR" altLang="en-US" sz="4600" b="1" dirty="0">
                <a:solidFill>
                  <a:srgbClr val="0000FF"/>
                </a:solidFill>
                <a:latin typeface="Times New Roman" panose="02020603050405020304" pitchFamily="18" charset="0"/>
                <a:cs typeface="Times New Roman" panose="02020603050405020304" pitchFamily="18" charset="0"/>
              </a:rPr>
              <a:t> </a:t>
            </a:r>
            <a:r>
              <a:rPr lang="fr-FR" altLang="en-US" sz="4600" b="1" dirty="0" err="1">
                <a:solidFill>
                  <a:srgbClr val="0000FF"/>
                </a:solidFill>
                <a:latin typeface="Times New Roman" panose="02020603050405020304" pitchFamily="18" charset="0"/>
                <a:cs typeface="Times New Roman" panose="02020603050405020304" pitchFamily="18" charset="0"/>
              </a:rPr>
              <a:t>PCCC&amp;CNCH</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2052" name="TextBox 5">
            <a:extLst>
              <a:ext uri="{FF2B5EF4-FFF2-40B4-BE49-F238E27FC236}">
                <a16:creationId xmlns:a16="http://schemas.microsoft.com/office/drawing/2014/main" id="{CE886EAA-43F8-82D0-85AC-1D73BC674E02}"/>
              </a:ext>
            </a:extLst>
          </p:cNvPr>
          <p:cNvSpPr txBox="1">
            <a:spLocks noChangeArrowheads="1"/>
          </p:cNvSpPr>
          <p:nvPr/>
        </p:nvSpPr>
        <p:spPr bwMode="auto">
          <a:xfrm>
            <a:off x="877858" y="5859462"/>
            <a:ext cx="99060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i="1" dirty="0">
                <a:solidFill>
                  <a:srgbClr val="3333FF"/>
                </a:solidFill>
                <a:latin typeface="Times New Roman" panose="02020603050405020304" pitchFamily="18" charset="0"/>
                <a:cs typeface="Times New Roman" panose="02020603050405020304" pitchFamily="18" charset="0"/>
              </a:rPr>
              <a:t>Nam </a:t>
            </a:r>
            <a:r>
              <a:rPr lang="en-US" altLang="en-US" sz="2200" b="1" i="1" dirty="0" err="1">
                <a:solidFill>
                  <a:srgbClr val="3333FF"/>
                </a:solidFill>
                <a:latin typeface="Times New Roman" panose="02020603050405020304" pitchFamily="18" charset="0"/>
                <a:cs typeface="Times New Roman" panose="02020603050405020304" pitchFamily="18" charset="0"/>
              </a:rPr>
              <a:t>Định</a:t>
            </a:r>
            <a:r>
              <a:rPr lang="en-US" altLang="en-US" sz="2200" b="1" i="1" dirty="0">
                <a:solidFill>
                  <a:srgbClr val="3333FF"/>
                </a:solidFill>
                <a:latin typeface="Times New Roman" panose="02020603050405020304" pitchFamily="18" charset="0"/>
                <a:cs typeface="Times New Roman" panose="02020603050405020304" pitchFamily="18" charset="0"/>
              </a:rPr>
              <a:t>, </a:t>
            </a:r>
            <a:r>
              <a:rPr lang="en-US" altLang="en-US" sz="2200" b="1" i="1" dirty="0" err="1">
                <a:solidFill>
                  <a:srgbClr val="3333FF"/>
                </a:solidFill>
                <a:latin typeface="Times New Roman" panose="02020603050405020304" pitchFamily="18" charset="0"/>
                <a:cs typeface="Times New Roman" panose="02020603050405020304" pitchFamily="18" charset="0"/>
              </a:rPr>
              <a:t>ngày</a:t>
            </a:r>
            <a:r>
              <a:rPr lang="en-US" altLang="en-US" sz="2200" b="1" i="1" dirty="0">
                <a:solidFill>
                  <a:srgbClr val="3333FF"/>
                </a:solidFill>
                <a:latin typeface="Times New Roman" panose="02020603050405020304" pitchFamily="18" charset="0"/>
                <a:cs typeface="Times New Roman" panose="02020603050405020304" pitchFamily="18" charset="0"/>
              </a:rPr>
              <a:t> 15 </a:t>
            </a:r>
            <a:r>
              <a:rPr lang="en-US" altLang="en-US" sz="2200" b="1" i="1" dirty="0" err="1">
                <a:solidFill>
                  <a:srgbClr val="3333FF"/>
                </a:solidFill>
                <a:latin typeface="Times New Roman" panose="02020603050405020304" pitchFamily="18" charset="0"/>
                <a:cs typeface="Times New Roman" panose="02020603050405020304" pitchFamily="18" charset="0"/>
              </a:rPr>
              <a:t>tháng</a:t>
            </a:r>
            <a:r>
              <a:rPr lang="en-US" altLang="en-US" sz="2200" b="1" i="1" dirty="0">
                <a:solidFill>
                  <a:srgbClr val="3333FF"/>
                </a:solidFill>
                <a:latin typeface="Times New Roman" panose="02020603050405020304" pitchFamily="18" charset="0"/>
                <a:cs typeface="Times New Roman" panose="02020603050405020304" pitchFamily="18" charset="0"/>
              </a:rPr>
              <a:t> 03 </a:t>
            </a:r>
            <a:r>
              <a:rPr lang="en-US" altLang="en-US" sz="2200" b="1" i="1" dirty="0" err="1">
                <a:solidFill>
                  <a:srgbClr val="3333FF"/>
                </a:solidFill>
                <a:latin typeface="Times New Roman" panose="02020603050405020304" pitchFamily="18" charset="0"/>
                <a:cs typeface="Times New Roman" panose="02020603050405020304" pitchFamily="18" charset="0"/>
              </a:rPr>
              <a:t>năm</a:t>
            </a:r>
            <a:r>
              <a:rPr lang="en-US" altLang="en-US" sz="2200" b="1" i="1" dirty="0">
                <a:solidFill>
                  <a:srgbClr val="3333FF"/>
                </a:solidFill>
                <a:latin typeface="Times New Roman" panose="02020603050405020304" pitchFamily="18" charset="0"/>
                <a:cs typeface="Times New Roman" panose="02020603050405020304" pitchFamily="18" charset="0"/>
              </a:rPr>
              <a:t> 2023</a:t>
            </a:r>
          </a:p>
        </p:txBody>
      </p:sp>
      <p:sp>
        <p:nvSpPr>
          <p:cNvPr id="6" name="Title 14">
            <a:extLst>
              <a:ext uri="{FF2B5EF4-FFF2-40B4-BE49-F238E27FC236}">
                <a16:creationId xmlns:a16="http://schemas.microsoft.com/office/drawing/2014/main" id="{803EFAA5-C19E-AD1F-8D8E-639ADC5EFBEB}"/>
              </a:ext>
            </a:extLst>
          </p:cNvPr>
          <p:cNvSpPr>
            <a:spLocks/>
          </p:cNvSpPr>
          <p:nvPr/>
        </p:nvSpPr>
        <p:spPr bwMode="auto">
          <a:xfrm>
            <a:off x="2674938" y="571500"/>
            <a:ext cx="3484562" cy="685800"/>
          </a:xfrm>
          <a:prstGeom prst="rect">
            <a:avLst/>
          </a:prstGeom>
          <a:noFill/>
          <a:ln w="9525">
            <a:noFill/>
            <a:miter lim="800000"/>
            <a:headEnd/>
            <a:tailEnd/>
          </a:ln>
          <a:effectLst/>
        </p:spPr>
        <p:txBody>
          <a:bodyPr anchor="ctr"/>
          <a:lstStyle/>
          <a:p>
            <a:pPr algn="ctr" eaLnBrk="1" hangingPunct="1">
              <a:defRPr/>
            </a:pPr>
            <a:r>
              <a:rPr lang="en-US" sz="1700" b="1" dirty="0">
                <a:solidFill>
                  <a:srgbClr val="3333FF"/>
                </a:solidFill>
                <a:effectLst>
                  <a:outerShdw blurRad="38100" dist="38100" dir="2700000" algn="tl">
                    <a:srgbClr val="C0C0C0"/>
                  </a:outerShdw>
                </a:effectLst>
                <a:latin typeface="Times New Roman" pitchFamily="18" charset="0"/>
                <a:cs typeface="Times New Roman" pitchFamily="18" charset="0"/>
              </a:rPr>
              <a:t>SỞ GIÁO DỤC VÀ </a:t>
            </a:r>
            <a:r>
              <a:rPr lang="en-US" sz="1700" b="1" dirty="0" err="1">
                <a:solidFill>
                  <a:srgbClr val="3333FF"/>
                </a:solidFill>
                <a:effectLst>
                  <a:outerShdw blurRad="38100" dist="38100" dir="2700000" algn="tl">
                    <a:srgbClr val="C0C0C0"/>
                  </a:outerShdw>
                </a:effectLst>
                <a:latin typeface="Times New Roman" pitchFamily="18" charset="0"/>
                <a:cs typeface="Times New Roman" pitchFamily="18" charset="0"/>
              </a:rPr>
              <a:t>ĐÀO</a:t>
            </a:r>
            <a:r>
              <a:rPr lang="en-US" sz="1700" b="1" dirty="0">
                <a:solidFill>
                  <a:srgbClr val="3333FF"/>
                </a:solidFill>
                <a:effectLst>
                  <a:outerShdw blurRad="38100" dist="38100" dir="2700000" algn="tl">
                    <a:srgbClr val="C0C0C0"/>
                  </a:outerShdw>
                </a:effectLst>
                <a:latin typeface="Times New Roman" pitchFamily="18" charset="0"/>
                <a:cs typeface="Times New Roman" pitchFamily="18" charset="0"/>
              </a:rPr>
              <a:t> </a:t>
            </a:r>
            <a:r>
              <a:rPr lang="en-US" sz="1700" b="1" dirty="0" err="1">
                <a:solidFill>
                  <a:srgbClr val="3333FF"/>
                </a:solidFill>
                <a:effectLst>
                  <a:outerShdw blurRad="38100" dist="38100" dir="2700000" algn="tl">
                    <a:srgbClr val="C0C0C0"/>
                  </a:outerShdw>
                </a:effectLst>
                <a:latin typeface="Times New Roman" pitchFamily="18" charset="0"/>
                <a:cs typeface="Times New Roman" pitchFamily="18" charset="0"/>
              </a:rPr>
              <a:t>TẠO</a:t>
            </a:r>
            <a:endParaRPr lang="en-US" sz="1700" b="1" dirty="0">
              <a:solidFill>
                <a:srgbClr val="3333FF"/>
              </a:solidFill>
              <a:latin typeface="Arial" charset="0"/>
            </a:endParaRPr>
          </a:p>
        </p:txBody>
      </p:sp>
      <p:sp>
        <p:nvSpPr>
          <p:cNvPr id="8" name="Title 14">
            <a:extLst>
              <a:ext uri="{FF2B5EF4-FFF2-40B4-BE49-F238E27FC236}">
                <a16:creationId xmlns:a16="http://schemas.microsoft.com/office/drawing/2014/main" id="{D4F43CB0-0721-7BA0-9019-0C222B41A1F0}"/>
              </a:ext>
            </a:extLst>
          </p:cNvPr>
          <p:cNvSpPr>
            <a:spLocks/>
          </p:cNvSpPr>
          <p:nvPr/>
        </p:nvSpPr>
        <p:spPr bwMode="auto">
          <a:xfrm>
            <a:off x="6584951" y="571500"/>
            <a:ext cx="3484563" cy="685800"/>
          </a:xfrm>
          <a:prstGeom prst="rect">
            <a:avLst/>
          </a:prstGeom>
          <a:noFill/>
          <a:ln w="9525">
            <a:noFill/>
            <a:miter lim="800000"/>
            <a:headEnd/>
            <a:tailEnd/>
          </a:ln>
          <a:effectLst/>
        </p:spPr>
        <p:txBody>
          <a:bodyPr anchor="ctr"/>
          <a:lstStyle/>
          <a:p>
            <a:pPr algn="ctr" eaLnBrk="1" hangingPunct="1">
              <a:defRPr/>
            </a:pPr>
            <a:r>
              <a:rPr lang="en-US" sz="1700" b="1">
                <a:solidFill>
                  <a:srgbClr val="3333FF"/>
                </a:solidFill>
                <a:effectLst>
                  <a:outerShdw blurRad="38100" dist="38100" dir="2700000" algn="tl">
                    <a:srgbClr val="C0C0C0"/>
                  </a:outerShdw>
                </a:effectLst>
                <a:latin typeface="Times New Roman" pitchFamily="18" charset="0"/>
                <a:cs typeface="Times New Roman" pitchFamily="18" charset="0"/>
              </a:rPr>
              <a:t>CÔNG AN TỈNH </a:t>
            </a:r>
            <a:endParaRPr lang="en-US" sz="1700" b="1" dirty="0">
              <a:solidFill>
                <a:srgbClr val="3333FF"/>
              </a:solidFill>
              <a:latin typeface="Arial" charset="0"/>
            </a:endParaRPr>
          </a:p>
        </p:txBody>
      </p:sp>
      <p:pic>
        <p:nvPicPr>
          <p:cNvPr id="2055" name="Picture 2">
            <a:extLst>
              <a:ext uri="{FF2B5EF4-FFF2-40B4-BE49-F238E27FC236}">
                <a16:creationId xmlns:a16="http://schemas.microsoft.com/office/drawing/2014/main" id="{A822FD95-CE8D-7554-3DCF-506437B2C2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4464" y="26989"/>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
            <a:extLst>
              <a:ext uri="{FF2B5EF4-FFF2-40B4-BE49-F238E27FC236}">
                <a16:creationId xmlns:a16="http://schemas.microsoft.com/office/drawing/2014/main" id="{7777C6BE-0DF4-440D-69DB-A08D6023E1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85088" y="26989"/>
            <a:ext cx="9191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hỗ dành sẵn cho Nội dung 15">
            <a:extLst>
              <a:ext uri="{FF2B5EF4-FFF2-40B4-BE49-F238E27FC236}">
                <a16:creationId xmlns:a16="http://schemas.microsoft.com/office/drawing/2014/main" id="{AC5ED3AE-4080-4F7E-B8C8-05A54E13A109}"/>
              </a:ext>
            </a:extLst>
          </p:cNvPr>
          <p:cNvSpPr>
            <a:spLocks noGrp="1"/>
          </p:cNvSpPr>
          <p:nvPr>
            <p:ph sz="quarter" idx="1"/>
          </p:nvPr>
        </p:nvSpPr>
        <p:spPr/>
        <p:txBody>
          <a:bodyPr/>
          <a:lstStyle/>
          <a:p>
            <a:endParaRPr lang="vi-VN"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marL="0" indent="533400" algn="just">
              <a:lnSpc>
                <a:spcPts val="3000"/>
              </a:lnSpc>
              <a:spcBef>
                <a:spcPts val="1200"/>
              </a:spcBef>
              <a:spcAft>
                <a:spcPts val="1200"/>
              </a:spcAft>
              <a:buNone/>
            </a:pPr>
            <a:endParaRPr lang="en-US"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endParaRPr>
          </a:p>
          <a:p>
            <a:pPr marL="0" indent="533400" algn="just">
              <a:lnSpc>
                <a:spcPts val="3000"/>
              </a:lnSpc>
              <a:spcBef>
                <a:spcPts val="1200"/>
              </a:spcBef>
              <a:spcAft>
                <a:spcPts val="1200"/>
              </a:spcAft>
              <a:buNone/>
            </a:pPr>
            <a:r>
              <a:rPr lang="en-US"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a:t>
            </a:r>
            <a:r>
              <a:rPr lang="vi-VN"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 Phụ lục </a:t>
            </a:r>
            <a:r>
              <a:rPr lang="vi-VN" b="1" dirty="0" err="1">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III</a:t>
            </a:r>
            <a:r>
              <a:rPr lang="vi-VN"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a:t>
            </a:r>
            <a:r>
              <a:rPr lang="vi-VN" b="1"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Danh mục cơ sở do cơ quan Công an quản lý.</a:t>
            </a:r>
            <a:endParaRPr lang="vi-VN" b="1" dirty="0">
              <a:effectLst/>
              <a:latin typeface="Times" panose="02020603050405020304" pitchFamily="18" charset="0"/>
              <a:ea typeface="Times New Roman" panose="02020603050405020304" pitchFamily="18" charset="0"/>
              <a:cs typeface="Times" panose="02020603050405020304" pitchFamily="18" charset="0"/>
            </a:endParaRPr>
          </a:p>
          <a:p>
            <a:pPr marL="0" indent="533400">
              <a:lnSpc>
                <a:spcPts val="3000"/>
              </a:lnSpc>
              <a:spcBef>
                <a:spcPts val="1200"/>
              </a:spcBef>
              <a:spcAft>
                <a:spcPts val="1200"/>
              </a:spcAft>
              <a:buNone/>
            </a:pP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Trụ sở cơ quan nhà nước từ cấp huyện trở lên.</a:t>
            </a:r>
            <a:endParaRPr lang="vi-VN" dirty="0">
              <a:effectLst/>
              <a:latin typeface="Times" panose="02020603050405020304" pitchFamily="18" charset="0"/>
              <a:ea typeface="Times New Roman" panose="02020603050405020304" pitchFamily="18" charset="0"/>
              <a:cs typeface="Times" panose="02020603050405020304" pitchFamily="18" charset="0"/>
            </a:endParaRPr>
          </a:p>
          <a:p>
            <a:pPr marL="0" indent="533400">
              <a:lnSpc>
                <a:spcPts val="3000"/>
              </a:lnSpc>
              <a:spcBef>
                <a:spcPts val="1200"/>
              </a:spcBef>
              <a:spcAft>
                <a:spcPts val="1200"/>
              </a:spcAft>
              <a:buNone/>
            </a:pP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Nhà trẻ, trường mẫu giáo, mầm non có từ 100 cháu trở lên hoặc có tổng khối tích từ 1.000 </a:t>
            </a:r>
            <a:r>
              <a:rPr lang="vi-VN"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m</a:t>
            </a:r>
            <a:r>
              <a:rPr lang="vi-VN" baseline="30000"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3</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trở lên; trường tiểu học, trung học cơ sở có tổng khối tích từ 2.000 </a:t>
            </a:r>
            <a:r>
              <a:rPr lang="vi-VN"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m</a:t>
            </a:r>
            <a:r>
              <a:rPr lang="vi-VN" baseline="30000"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3</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trở lên; trường trung học phổ thông, trường phổ thông có nhiều cấp học; trường cao đẳng, đại học, học viện; trường trung cấp chuyên nghiệp; trường dạy nghề; cơ sở giáo dục thường xuyên; cơ sở giáo dục khác được thành lập theo Luật Giáo dục có tổng khối tích từ 1.000 </a:t>
            </a:r>
            <a:r>
              <a:rPr lang="vi-VN"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m</a:t>
            </a:r>
            <a:r>
              <a:rPr lang="vi-VN" baseline="30000" dirty="0" err="1">
                <a:solidFill>
                  <a:srgbClr val="000000"/>
                </a:solidFill>
                <a:effectLst/>
                <a:latin typeface="Times" panose="02020603050405020304" pitchFamily="18" charset="0"/>
                <a:ea typeface="Times New Roman" panose="02020603050405020304" pitchFamily="18" charset="0"/>
                <a:cs typeface="Times" panose="02020603050405020304" pitchFamily="18" charset="0"/>
              </a:rPr>
              <a:t>3</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trở lên.</a:t>
            </a:r>
            <a:endParaRPr lang="vi-VN" dirty="0">
              <a:effectLst/>
              <a:latin typeface="Times" panose="02020603050405020304" pitchFamily="18" charset="0"/>
              <a:ea typeface="Times New Roman" panose="02020603050405020304" pitchFamily="18" charset="0"/>
              <a:cs typeface="Times" panose="02020603050405020304" pitchFamily="18" charset="0"/>
            </a:endParaRPr>
          </a:p>
          <a:p>
            <a:pPr marL="0" indent="0">
              <a:buNone/>
            </a:pPr>
            <a:endParaRPr lang="vi-VN" dirty="0"/>
          </a:p>
        </p:txBody>
      </p:sp>
    </p:spTree>
    <p:extLst>
      <p:ext uri="{BB962C8B-B14F-4D97-AF65-F5344CB8AC3E}">
        <p14:creationId xmlns:p14="http://schemas.microsoft.com/office/powerpoint/2010/main" val="1630401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marL="0" indent="533400" algn="just">
              <a:lnSpc>
                <a:spcPts val="3000"/>
              </a:lnSpc>
              <a:spcBef>
                <a:spcPts val="1200"/>
              </a:spcBef>
              <a:spcAft>
                <a:spcPts val="1200"/>
              </a:spcAft>
              <a:buNone/>
            </a:pPr>
            <a:endParaRPr lang="en-US"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endParaRPr>
          </a:p>
          <a:p>
            <a:pPr marL="0" indent="533400" algn="just">
              <a:lnSpc>
                <a:spcPts val="3000"/>
              </a:lnSpc>
              <a:spcBef>
                <a:spcPts val="1200"/>
              </a:spcBef>
              <a:spcAft>
                <a:spcPts val="1200"/>
              </a:spcAft>
              <a:buNone/>
            </a:pPr>
            <a:r>
              <a:rPr lang="en-US" b="1" dirty="0">
                <a:solidFill>
                  <a:srgbClr val="000000"/>
                </a:solidFill>
                <a:effectLst/>
                <a:highlight>
                  <a:srgbClr val="00FF00"/>
                </a:highlight>
                <a:latin typeface="Times New Roman" panose="02020603050405020304" pitchFamily="18" charset="0"/>
                <a:ea typeface="Times New Roman" panose="02020603050405020304" pitchFamily="18" charset="0"/>
              </a:rPr>
              <a:t>-</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rPr>
              <a:t> Phụ lục </a:t>
            </a:r>
            <a:r>
              <a:rPr lang="vi-VN" b="1" dirty="0" err="1">
                <a:solidFill>
                  <a:srgbClr val="000000"/>
                </a:solidFill>
                <a:effectLst/>
                <a:highlight>
                  <a:srgbClr val="00FF00"/>
                </a:highlight>
                <a:latin typeface="Times New Roman" panose="02020603050405020304" pitchFamily="18" charset="0"/>
                <a:ea typeface="Times New Roman" panose="02020603050405020304" pitchFamily="18" charset="0"/>
              </a:rPr>
              <a:t>IV</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rPr>
              <a:t>:</a:t>
            </a:r>
            <a:r>
              <a:rPr lang="vi-VN" b="1" dirty="0">
                <a:solidFill>
                  <a:srgbClr val="000000"/>
                </a:solidFill>
                <a:effectLst/>
                <a:latin typeface="Times New Roman" panose="02020603050405020304" pitchFamily="18" charset="0"/>
                <a:ea typeface="Times New Roman" panose="02020603050405020304" pitchFamily="18" charset="0"/>
              </a:rPr>
              <a:t> Danh mục cơ sở do Ủy ban nhân dân cấp xã quản lý.</a:t>
            </a:r>
            <a:endParaRPr lang="vi-VN" b="1" dirty="0">
              <a:effectLst/>
              <a:latin typeface="Times New Roman" panose="02020603050405020304" pitchFamily="18" charset="0"/>
              <a:ea typeface="Times New Roman" panose="02020603050405020304" pitchFamily="18" charset="0"/>
            </a:endParaRPr>
          </a:p>
          <a:p>
            <a:pPr marL="0" indent="533400" algn="just">
              <a:lnSpc>
                <a:spcPts val="3000"/>
              </a:lnSpc>
              <a:spcBef>
                <a:spcPts val="1200"/>
              </a:spcBef>
              <a:spcAft>
                <a:spcPts val="1200"/>
              </a:spcAft>
              <a:buNone/>
            </a:pPr>
            <a:r>
              <a:rPr lang="vi-VN" dirty="0">
                <a:solidFill>
                  <a:srgbClr val="000000"/>
                </a:solidFill>
                <a:effectLst/>
                <a:latin typeface="Times New Roman" panose="02020603050405020304" pitchFamily="18" charset="0"/>
                <a:ea typeface="Times New Roman" panose="02020603050405020304" pitchFamily="18" charset="0"/>
              </a:rPr>
              <a:t>Nhà trẻ, trường mẫu giáo, mầm non có dưới 100 cháu và có tổng khối tích dưới 1.000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trường tiểu học, trung học cơ sở có tổng khối tích các khối nhà học tập, phục vụ học tập dưới 2.000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cơ sở giáo dục khác được thành lập theo Luật Giáo dục có khối tích dưới 1.000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a:t>
            </a:r>
            <a:endParaRPr lang="vi-VN" dirty="0">
              <a:effectLst/>
              <a:latin typeface="Times New Roman" panose="02020603050405020304" pitchFamily="18" charset="0"/>
              <a:ea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44639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marL="0" indent="533400" algn="just">
              <a:lnSpc>
                <a:spcPts val="3000"/>
              </a:lnSpc>
              <a:spcBef>
                <a:spcPts val="1200"/>
              </a:spcBef>
              <a:spcAft>
                <a:spcPts val="1200"/>
              </a:spcAft>
              <a:buNone/>
            </a:pPr>
            <a:endParaRPr lang="en-US"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endParaRPr>
          </a:p>
          <a:p>
            <a:pPr marL="0" indent="533400" algn="just">
              <a:lnSpc>
                <a:spcPts val="3000"/>
              </a:lnSpc>
              <a:spcBef>
                <a:spcPts val="1200"/>
              </a:spcBef>
              <a:spcAft>
                <a:spcPts val="1200"/>
              </a:spcAft>
              <a:buNone/>
            </a:pPr>
            <a:r>
              <a:rPr lang="en-US" b="1" dirty="0">
                <a:solidFill>
                  <a:srgbClr val="000000"/>
                </a:solidFill>
                <a:effectLst/>
                <a:highlight>
                  <a:srgbClr val="00FF00"/>
                </a:highlight>
                <a:latin typeface="Times New Roman" panose="02020603050405020304" pitchFamily="18" charset="0"/>
                <a:ea typeface="Times New Roman" panose="02020603050405020304" pitchFamily="18" charset="0"/>
              </a:rPr>
              <a:t>-</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rPr>
              <a:t> Phụ lục V:</a:t>
            </a:r>
            <a:r>
              <a:rPr lang="vi-VN" b="1" dirty="0">
                <a:solidFill>
                  <a:srgbClr val="000000"/>
                </a:solidFill>
                <a:effectLst/>
                <a:latin typeface="Times New Roman" panose="02020603050405020304" pitchFamily="18" charset="0"/>
                <a:ea typeface="Times New Roman" panose="02020603050405020304" pitchFamily="18" charset="0"/>
              </a:rPr>
              <a:t> Danh mục dự án, công trình thuộc diện thẩm duyệt thiết kế về phòng cháy và chữa cháy</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trước</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khi</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đưa</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vào</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xây</a:t>
            </a:r>
            <a:r>
              <a:rPr lang="en-US" b="1" dirty="0">
                <a:solidFill>
                  <a:srgbClr val="000000"/>
                </a:solidFill>
                <a:effectLst/>
                <a:latin typeface="Times New Roman" panose="02020603050405020304" pitchFamily="18" charset="0"/>
                <a:ea typeface="Times New Roman" panose="02020603050405020304" pitchFamily="18" charset="0"/>
              </a:rPr>
              <a:t> </a:t>
            </a:r>
            <a:r>
              <a:rPr lang="en-US" b="1" dirty="0" err="1">
                <a:solidFill>
                  <a:srgbClr val="000000"/>
                </a:solidFill>
                <a:effectLst/>
                <a:latin typeface="Times New Roman" panose="02020603050405020304" pitchFamily="18" charset="0"/>
                <a:ea typeface="Times New Roman" panose="02020603050405020304" pitchFamily="18" charset="0"/>
              </a:rPr>
              <a:t>dựng</a:t>
            </a:r>
            <a:r>
              <a:rPr lang="en-US" b="1" dirty="0">
                <a:solidFill>
                  <a:srgbClr val="000000"/>
                </a:solidFill>
                <a:effectLst/>
                <a:latin typeface="Times New Roman" panose="02020603050405020304" pitchFamily="18" charset="0"/>
                <a:ea typeface="Times New Roman" panose="02020603050405020304" pitchFamily="18" charset="0"/>
              </a:rPr>
              <a:t>)</a:t>
            </a:r>
            <a:endParaRPr lang="vi-VN" b="1" dirty="0">
              <a:effectLst/>
              <a:latin typeface="Times New Roman" panose="02020603050405020304" pitchFamily="18" charset="0"/>
              <a:ea typeface="Times New Roman" panose="02020603050405020304" pitchFamily="18" charset="0"/>
            </a:endParaRPr>
          </a:p>
          <a:p>
            <a:pPr marL="0" indent="533400">
              <a:lnSpc>
                <a:spcPts val="3000"/>
              </a:lnSpc>
              <a:spcBef>
                <a:spcPts val="1200"/>
              </a:spcBef>
              <a:spcAft>
                <a:spcPts val="1200"/>
              </a:spcAft>
              <a:buNone/>
            </a:pPr>
            <a:r>
              <a:rPr lang="en-US" dirty="0">
                <a:solidFill>
                  <a:srgbClr val="000000"/>
                </a:solidFill>
                <a:effectLst/>
                <a:latin typeface="Times New Roman" panose="02020603050405020304" pitchFamily="18" charset="0"/>
                <a:ea typeface="Times New Roman" panose="02020603050405020304" pitchFamily="18" charset="0"/>
              </a:rPr>
              <a:t>+</a:t>
            </a:r>
            <a:r>
              <a:rPr lang="vi-VN" dirty="0">
                <a:solidFill>
                  <a:srgbClr val="000000"/>
                </a:solidFill>
                <a:effectLst/>
                <a:latin typeface="Times New Roman" panose="02020603050405020304" pitchFamily="18" charset="0"/>
                <a:ea typeface="Times New Roman" panose="02020603050405020304" pitchFamily="18" charset="0"/>
              </a:rPr>
              <a:t> Trụ sở cơ quan nhà nước các cấp cao từ 7 tầng trở lên hoặc có tổng khối tích từ 5.000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trở lên.</a:t>
            </a:r>
            <a:endParaRPr lang="vi-VN" dirty="0">
              <a:effectLst/>
              <a:latin typeface="Times New Roman" panose="02020603050405020304" pitchFamily="18" charset="0"/>
              <a:ea typeface="Times New Roman" panose="02020603050405020304" pitchFamily="18" charset="0"/>
            </a:endParaRPr>
          </a:p>
          <a:p>
            <a:pPr marL="0" indent="533400">
              <a:lnSpc>
                <a:spcPts val="3000"/>
              </a:lnSpc>
              <a:spcBef>
                <a:spcPts val="1200"/>
              </a:spcBef>
              <a:spcAft>
                <a:spcPts val="1200"/>
              </a:spcAft>
              <a:buNone/>
            </a:pPr>
            <a:r>
              <a:rPr lang="en-US" dirty="0">
                <a:solidFill>
                  <a:srgbClr val="000000"/>
                </a:solidFill>
                <a:effectLst/>
                <a:latin typeface="Times New Roman" panose="02020603050405020304" pitchFamily="18" charset="0"/>
                <a:ea typeface="Times New Roman" panose="02020603050405020304" pitchFamily="18" charset="0"/>
              </a:rPr>
              <a:t>+ </a:t>
            </a:r>
            <a:r>
              <a:rPr lang="vi-VN" dirty="0">
                <a:solidFill>
                  <a:srgbClr val="000000"/>
                </a:solidFill>
                <a:effectLst/>
                <a:latin typeface="Times New Roman" panose="02020603050405020304" pitchFamily="18" charset="0"/>
                <a:ea typeface="Times New Roman" panose="02020603050405020304" pitchFamily="18" charset="0"/>
              </a:rPr>
              <a:t>Nhà trẻ, trường mẫu giáo, mầm non có từ 100 cháu trở lên hoặc có tổng khối tích 3.000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trở lên; trường tiểu học, trung học cơ sở, trung học phổ thông, trường phổ thông có nhiều cấp học có tổng khối tích từ 5.000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trở lên; trường cao đẳng, đại học, học viện, trường trung cấp chuyên nghiệp, trường dạy nghề, cơ sở giáo dục thường xuyên, cơ sở giáo dục khác được thành lập theo Luật Giáo dục cao từ 5 tầng trở lên hoặc có tổng khối tích từ 5.000 </a:t>
            </a:r>
            <a:r>
              <a:rPr lang="vi-VN" dirty="0" err="1">
                <a:solidFill>
                  <a:srgbClr val="000000"/>
                </a:solidFill>
                <a:effectLst/>
                <a:latin typeface="Times New Roman" panose="02020603050405020304" pitchFamily="18" charset="0"/>
                <a:ea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rPr>
              <a:t> trở lên.</a:t>
            </a:r>
            <a:endParaRPr lang="vi-VN" dirty="0">
              <a:effectLst/>
              <a:latin typeface="Times New Roman" panose="02020603050405020304" pitchFamily="18" charset="0"/>
              <a:ea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229638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marL="0" indent="723900" algn="just">
              <a:lnSpc>
                <a:spcPts val="3000"/>
              </a:lnSpc>
              <a:spcBef>
                <a:spcPts val="1200"/>
              </a:spcBef>
              <a:spcAft>
                <a:spcPts val="1200"/>
              </a:spcAft>
              <a:buNone/>
            </a:pP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III.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PCCC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(QUY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136/2020/</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-CP). </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11214100" algn="l"/>
              </a:tabLs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tại</a:t>
            </a:r>
            <a:r>
              <a:rPr lang="en-US" b="1"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Phụ</a:t>
            </a:r>
            <a:r>
              <a:rPr lang="en-US" b="1"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lục</a:t>
            </a:r>
            <a:r>
              <a:rPr lang="en-US" b="1"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III</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ban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136/2020/</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-CP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b)</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huấn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chỗ</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phê</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duyệt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269911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marL="88900" indent="6350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d)</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tĩnh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lửa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đ)</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en-US" dirty="0">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duyệt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duyệt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kế</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thuận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 ban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2443197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marL="88900" indent="635000" algn="just">
              <a:lnSpc>
                <a:spcPts val="3000"/>
              </a:lnSpc>
              <a:spcBef>
                <a:spcPts val="1200"/>
              </a:spcBef>
              <a:spcAft>
                <a:spcPts val="1200"/>
              </a:spcAft>
              <a:buNone/>
            </a:pPr>
            <a:r>
              <a:rPr lang="en-US" b="1" dirty="0">
                <a:solidFill>
                  <a:srgbClr val="000000"/>
                </a:solidFill>
                <a:effectLst/>
                <a:latin typeface="Times New Roman" panose="02020603050405020304" pitchFamily="18" charset="0"/>
                <a:ea typeface="Times New Roman" panose="02020603050405020304" pitchFamily="18" charset="0"/>
              </a:rPr>
              <a:t>2. </a:t>
            </a:r>
            <a:r>
              <a:rPr lang="vi-VN" b="1" dirty="0">
                <a:solidFill>
                  <a:srgbClr val="000000"/>
                </a:solidFill>
                <a:effectLst/>
                <a:latin typeface="Times New Roman" panose="02020603050405020304" pitchFamily="18" charset="0"/>
                <a:ea typeface="Times New Roman" panose="02020603050405020304" pitchFamily="18" charset="0"/>
              </a:rPr>
              <a:t>Cơ sở thuộc danh mục quy định tại </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rPr>
              <a:t>Phụ lục </a:t>
            </a:r>
            <a:r>
              <a:rPr lang="vi-VN" b="1" dirty="0" err="1">
                <a:solidFill>
                  <a:srgbClr val="000000"/>
                </a:solidFill>
                <a:effectLst/>
                <a:highlight>
                  <a:srgbClr val="00FF00"/>
                </a:highlight>
                <a:latin typeface="Times New Roman" panose="02020603050405020304" pitchFamily="18" charset="0"/>
                <a:ea typeface="Times New Roman" panose="02020603050405020304" pitchFamily="18" charset="0"/>
              </a:rPr>
              <a:t>IV</a:t>
            </a:r>
            <a:r>
              <a:rPr lang="vi-VN" b="1" dirty="0">
                <a:solidFill>
                  <a:srgbClr val="000000"/>
                </a:solidFill>
                <a:effectLst/>
                <a:latin typeface="Times New Roman" panose="02020603050405020304" pitchFamily="18" charset="0"/>
                <a:ea typeface="Times New Roman" panose="02020603050405020304" pitchFamily="18" charset="0"/>
              </a:rPr>
              <a:t> ban hành kèm theo Nghị định này phải bảo đảm các điều kiện an toàn về phòng cháy và chữa cháy sau đây:</a:t>
            </a:r>
            <a:endParaRPr lang="vi-VN" b="1" dirty="0">
              <a:effectLst/>
              <a:latin typeface="Times New Roman" panose="02020603050405020304" pitchFamily="18" charset="0"/>
              <a:ea typeface="Times New Roman" panose="02020603050405020304" pitchFamily="18" charset="0"/>
            </a:endParaRPr>
          </a:p>
          <a:p>
            <a:pPr marL="88900" indent="635000">
              <a:lnSpc>
                <a:spcPts val="3000"/>
              </a:lnSpc>
              <a:spcBef>
                <a:spcPts val="1200"/>
              </a:spcBef>
              <a:spcAft>
                <a:spcPts val="1200"/>
              </a:spcAft>
              <a:buNone/>
            </a:pPr>
            <a:r>
              <a:rPr lang="vi-VN" dirty="0">
                <a:solidFill>
                  <a:srgbClr val="000000"/>
                </a:solidFill>
                <a:effectLst/>
                <a:highlight>
                  <a:srgbClr val="00FF00"/>
                </a:highlight>
                <a:latin typeface="Times New Roman" panose="02020603050405020304" pitchFamily="18" charset="0"/>
                <a:ea typeface="Times New Roman" panose="02020603050405020304" pitchFamily="18" charset="0"/>
              </a:rPr>
              <a:t>a)</a:t>
            </a:r>
            <a:r>
              <a:rPr lang="vi-VN" dirty="0">
                <a:solidFill>
                  <a:srgbClr val="000000"/>
                </a:solidFill>
                <a:effectLst/>
                <a:latin typeface="Times New Roman" panose="02020603050405020304" pitchFamily="18" charset="0"/>
                <a:ea typeface="Times New Roman" panose="02020603050405020304" pitchFamily="18" charset="0"/>
              </a:rPr>
              <a:t> Các điều kiện quy định tại các điểm a, c và điểm d khoản 1 Điều này; trường hợp cơ sở thuộc danh mục quy định tại Phụ lục V Nghị định này phải có Giấy chứng nhận thẩm duyệt thiết kế và văn bản thẩm duyệt thiết kế (nếu có) và văn bản chấp thuận kết quả nghiệm thu về phòng cháy và chữa cháy;</a:t>
            </a:r>
            <a:endParaRPr lang="vi-VN" dirty="0">
              <a:effectLst/>
              <a:latin typeface="Times New Roman" panose="02020603050405020304" pitchFamily="18" charset="0"/>
              <a:ea typeface="Times New Roman" panose="02020603050405020304" pitchFamily="18" charset="0"/>
            </a:endParaRPr>
          </a:p>
          <a:p>
            <a:pPr marL="88900" indent="635000">
              <a:lnSpc>
                <a:spcPts val="3000"/>
              </a:lnSpc>
              <a:spcBef>
                <a:spcPts val="1200"/>
              </a:spcBef>
              <a:spcAft>
                <a:spcPts val="1200"/>
              </a:spcAft>
              <a:buNone/>
            </a:pPr>
            <a:r>
              <a:rPr lang="vi-VN" dirty="0">
                <a:solidFill>
                  <a:srgbClr val="000000"/>
                </a:solidFill>
                <a:effectLst/>
                <a:highlight>
                  <a:srgbClr val="00FF00"/>
                </a:highlight>
                <a:latin typeface="Times New Roman" panose="02020603050405020304" pitchFamily="18" charset="0"/>
                <a:ea typeface="Times New Roman" panose="02020603050405020304" pitchFamily="18" charset="0"/>
              </a:rPr>
              <a:t>b)</a:t>
            </a:r>
            <a:r>
              <a:rPr lang="vi-VN" dirty="0">
                <a:solidFill>
                  <a:srgbClr val="000000"/>
                </a:solidFill>
                <a:effectLst/>
                <a:latin typeface="Times New Roman" panose="02020603050405020304" pitchFamily="18" charset="0"/>
                <a:ea typeface="Times New Roman" panose="02020603050405020304" pitchFamily="18" charset="0"/>
              </a:rPr>
              <a:t> Có hệ thống giao thông, cấp nước, thông tin liên lạc phục vụ chữa cháy, hệ thống báo cháy, chữa cháy, ngăn cháy, ngăn khói, thoát nạn, phương tiện phòng cháy và chữa cháy khác, phương tiện cứu người bảo đảm về số lượng, chất lượng phù hợp với tiêu chuẩn, quy chuẩn kỹ thuật về phòng cháy và chữa cháy hoặc theo quy định của Bộ Công an;</a:t>
            </a:r>
            <a:endParaRPr lang="vi-VN" dirty="0">
              <a:effectLst/>
              <a:latin typeface="Times New Roman" panose="02020603050405020304" pitchFamily="18" charset="0"/>
              <a:ea typeface="Times New Roman" panose="02020603050405020304" pitchFamily="18" charset="0"/>
            </a:endParaRPr>
          </a:p>
          <a:p>
            <a:pPr marL="88900" indent="635000">
              <a:lnSpc>
                <a:spcPts val="3000"/>
              </a:lnSpc>
              <a:spcBef>
                <a:spcPts val="1200"/>
              </a:spcBef>
              <a:spcAft>
                <a:spcPts val="1200"/>
              </a:spcAft>
              <a:buNone/>
            </a:pPr>
            <a:r>
              <a:rPr lang="vi-VN" dirty="0">
                <a:solidFill>
                  <a:srgbClr val="000000"/>
                </a:solidFill>
                <a:effectLst/>
                <a:highlight>
                  <a:srgbClr val="00FF00"/>
                </a:highlight>
                <a:latin typeface="Times New Roman" panose="02020603050405020304" pitchFamily="18" charset="0"/>
                <a:ea typeface="Times New Roman" panose="02020603050405020304" pitchFamily="18" charset="0"/>
              </a:rPr>
              <a:t>c)</a:t>
            </a:r>
            <a:r>
              <a:rPr lang="vi-VN" dirty="0">
                <a:solidFill>
                  <a:srgbClr val="000000"/>
                </a:solidFill>
                <a:effectLst/>
                <a:latin typeface="Times New Roman" panose="02020603050405020304" pitchFamily="18" charset="0"/>
                <a:ea typeface="Times New Roman" panose="02020603050405020304" pitchFamily="18" charset="0"/>
              </a:rPr>
              <a:t> Có quy định và phân công chức trách, nhiệm vụ phòng cháy và chữa cháy. Người làm nhiệm vụ phòng cháy và chữa cháy phải được huấn luyện, bồi dưỡng nghiệp vụ phòng cháy và chữa cháy theo quy định tại Điều 33 Nghị định này.</a:t>
            </a:r>
            <a:endParaRPr lang="vi-VN" dirty="0">
              <a:effectLst/>
              <a:latin typeface="Times New Roman" panose="02020603050405020304" pitchFamily="18" charset="0"/>
              <a:ea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19061422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marL="0" indent="723900" algn="ctr">
              <a:lnSpc>
                <a:spcPts val="3000"/>
              </a:lnSpc>
              <a:spcBef>
                <a:spcPts val="1200"/>
              </a:spcBef>
              <a:spcAft>
                <a:spcPts val="1200"/>
              </a:spcAft>
              <a:buNone/>
            </a:pP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IV.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dirty="0">
                <a:effectLst/>
                <a:latin typeface="Times New Roman" panose="02020603050405020304" pitchFamily="18" charset="0"/>
                <a:ea typeface="Calibri" panose="020F0502020204030204" pitchFamily="34" charset="0"/>
                <a:cs typeface="Times New Roman" panose="02020603050405020304" pitchFamily="18" charset="0"/>
              </a:rPr>
              <a:t>Trách nhiệm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dirty="0">
                <a:effectLst/>
                <a:latin typeface="Times New Roman" panose="02020603050405020304" pitchFamily="18" charset="0"/>
                <a:ea typeface="Calibri" panose="020F0502020204030204" pitchFamily="34" charset="0"/>
                <a:cs typeface="Times New Roman" panose="02020603050405020304" pitchFamily="18" charset="0"/>
              </a:rPr>
              <a:t> của người đứng đầu cơ quan, tổ chức, cơ sở (sau đây viết gọn là cơ sở) được quy định tại Điều 5 Luật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cụ thể hóa tại Nghị định 136/2020/</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 và Nghị định số 83/2017/</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 bao gồm:</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 Trách nhiệm trong việc tuyên truyền, phổ biến kiến thức về </a:t>
            </a:r>
            <a:r>
              <a:rPr lang="vi-VN"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PCCC</a:t>
            </a:r>
            <a:r>
              <a:rPr lang="vi-VN"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và </a:t>
            </a:r>
            <a:r>
              <a:rPr lang="vi-VN"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CNCH</a:t>
            </a:r>
            <a:endParaRPr lang="vi-VN"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dirty="0">
                <a:effectLst/>
                <a:latin typeface="Times New Roman" panose="02020603050405020304" pitchFamily="18" charset="0"/>
                <a:ea typeface="Calibri" panose="020F0502020204030204" pitchFamily="34" charset="0"/>
                <a:cs typeface="Times New Roman" panose="02020603050405020304" pitchFamily="18" charset="0"/>
              </a:rPr>
              <a:t>- Tổ chức tuyên truyền, giáo dục, phổ biến pháp luật và kiến thức về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dirty="0">
                <a:effectLst/>
                <a:latin typeface="Times New Roman" panose="02020603050405020304" pitchFamily="18" charset="0"/>
                <a:ea typeface="Calibri" panose="020F0502020204030204" pitchFamily="34" charset="0"/>
                <a:cs typeface="Times New Roman" panose="02020603050405020304" pitchFamily="18" charset="0"/>
              </a:rPr>
              <a:t> phù hợp với từng đối tượng quản lý (theo quy định tại điểm a khoản 3 Điều 5, khoản 2 Điều 6 Luật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và khoản 2 Điều 7 Nghị định số 83/2017/</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dirty="0">
                <a:effectLst/>
                <a:latin typeface="Times New Roman" panose="02020603050405020304" pitchFamily="18" charset="0"/>
                <a:ea typeface="Calibri" panose="020F0502020204030204" pitchFamily="34" charset="0"/>
                <a:cs typeface="Times New Roman" panose="02020603050405020304" pitchFamily="18" charset="0"/>
              </a:rPr>
              <a:t>- Hàng năm, phê duyệt chương trình, kế hoạch, kinh phí và chỉ đạo, tổ chức tuyên truyền, phổ biến kiến thức về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dirty="0">
                <a:effectLst/>
                <a:latin typeface="Times New Roman" panose="02020603050405020304" pitchFamily="18" charset="0"/>
                <a:ea typeface="Calibri" panose="020F0502020204030204" pitchFamily="34" charset="0"/>
                <a:cs typeface="Times New Roman" panose="02020603050405020304" pitchFamily="18" charset="0"/>
              </a:rPr>
              <a:t> phù hợp với từng đối tượng tại cơ sở (cơ sở tự tổ chức tuyên truyền hoặc đề nghị cơ quan Công an tổ chức); cập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nhât</a:t>
            </a:r>
            <a:r>
              <a:rPr lang="vi-VN" dirty="0">
                <a:effectLst/>
                <a:latin typeface="Times New Roman" panose="02020603050405020304" pitchFamily="18" charset="0"/>
                <a:ea typeface="Calibri" panose="020F0502020204030204" pitchFamily="34" charset="0"/>
                <a:cs typeface="Times New Roman" panose="02020603050405020304" pitchFamily="18" charset="0"/>
              </a:rPr>
              <a:t>, bổ sung trong sổ theo dõi công tác tuyên truyền, bồi dưỡng, huấn luyện nghiệp vụ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dirty="0">
                <a:effectLst/>
                <a:latin typeface="Times New Roman" panose="02020603050405020304" pitchFamily="18" charset="0"/>
                <a:ea typeface="Calibri" panose="020F0502020204030204" pitchFamily="34" charset="0"/>
                <a:cs typeface="Times New Roman" panose="02020603050405020304" pitchFamily="18" charset="0"/>
              </a:rPr>
              <a:t> của cơ sở.</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91176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marL="0" indent="723900" algn="just">
              <a:lnSpc>
                <a:spcPts val="3000"/>
              </a:lnSpc>
              <a:spcBef>
                <a:spcPts val="1200"/>
              </a:spcBef>
              <a:spcAft>
                <a:spcPts val="1200"/>
              </a:spcAft>
              <a:buNone/>
              <a:tabLst>
                <a:tab pos="942340" algn="l"/>
              </a:tabLst>
            </a:pPr>
            <a:endParaRPr lang="en-US"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5.2. Trách nhiệm trong việc thành lập, duy trì hoạt động của đội </a:t>
            </a:r>
            <a:r>
              <a:rPr lang="vi-VN"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PCCC</a:t>
            </a:r>
            <a:r>
              <a:rPr lang="vi-VN"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cơ sở</a:t>
            </a:r>
            <a:r>
              <a:rPr lang="vi-VN"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pc="-20" dirty="0">
                <a:effectLst/>
                <a:latin typeface="Times New Roman" panose="02020603050405020304" pitchFamily="18" charset="0"/>
                <a:ea typeface="Calibri" panose="020F0502020204030204" pitchFamily="34" charset="0"/>
                <a:cs typeface="Times New Roman" panose="02020603050405020304" pitchFamily="18" charset="0"/>
              </a:rPr>
              <a:t>- Ban hành quyết định thành lập, quy chế hoạt động, phân công nhiệm vụ của đội </a:t>
            </a:r>
            <a:r>
              <a:rPr lang="vi-VN" spc="-2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pc="-20" dirty="0">
                <a:effectLst/>
                <a:latin typeface="Times New Roman" panose="02020603050405020304" pitchFamily="18" charset="0"/>
                <a:ea typeface="Calibri" panose="020F0502020204030204" pitchFamily="34" charset="0"/>
                <a:cs typeface="Times New Roman" panose="02020603050405020304" pitchFamily="18" charset="0"/>
              </a:rPr>
              <a:t> cơ sở việc thành lập, quản lý, bảo đảm điều kiện hoạt động của đội </a:t>
            </a:r>
            <a:r>
              <a:rPr lang="vi-VN" spc="-2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pc="-20" dirty="0">
                <a:effectLst/>
                <a:latin typeface="Times New Roman" panose="02020603050405020304" pitchFamily="18" charset="0"/>
                <a:ea typeface="Calibri" panose="020F0502020204030204" pitchFamily="34" charset="0"/>
                <a:cs typeface="Times New Roman" panose="02020603050405020304" pitchFamily="18" charset="0"/>
              </a:rPr>
              <a:t> cơ sở phải bảo đảm quy định sau:</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dirty="0">
                <a:effectLst/>
                <a:latin typeface="Times New Roman" panose="02020603050405020304" pitchFamily="18" charset="0"/>
                <a:ea typeface="Calibri" panose="020F0502020204030204" pitchFamily="34" charset="0"/>
                <a:cs typeface="Times New Roman" panose="02020603050405020304" pitchFamily="18" charset="0"/>
              </a:rPr>
              <a:t>+ Tổ chức, quản lý hoạt động của Đội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cơ sở thực hiện theo quy định tại Điều 31 Nghị định số 136/2020/</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dirty="0">
                <a:effectLst/>
                <a:latin typeface="Times New Roman" panose="02020603050405020304" pitchFamily="18" charset="0"/>
                <a:ea typeface="Calibri" panose="020F0502020204030204" pitchFamily="34" charset="0"/>
                <a:cs typeface="Times New Roman" panose="02020603050405020304" pitchFamily="18" charset="0"/>
              </a:rPr>
              <a:t>+ Nhiệm vụ của đội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cơ sở: Nhiệm vụ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được quy định cụ thể tại Điều 45 Luật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nhiệm vụ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dirty="0">
                <a:effectLst/>
                <a:latin typeface="Times New Roman" panose="02020603050405020304" pitchFamily="18" charset="0"/>
                <a:ea typeface="Calibri" panose="020F0502020204030204" pitchFamily="34" charset="0"/>
                <a:cs typeface="Times New Roman" panose="02020603050405020304" pitchFamily="18" charset="0"/>
              </a:rPr>
              <a:t> được quy định tại Điều 27 Nghị định số 83/2017/</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 Các nhiệm vụ này phải được cụ thể hóa kèm theo Quyết định thành lập Đội </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dirty="0">
                <a:effectLst/>
                <a:latin typeface="Times New Roman" panose="02020603050405020304" pitchFamily="18" charset="0"/>
                <a:ea typeface="Calibri" panose="020F0502020204030204" pitchFamily="34" charset="0"/>
                <a:cs typeface="Times New Roman" panose="02020603050405020304" pitchFamily="18" charset="0"/>
              </a:rPr>
              <a:t> cơ sở</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2394847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1" y="118753"/>
            <a:ext cx="11264900" cy="6739247"/>
          </a:xfrm>
        </p:spPr>
        <p:txBody>
          <a:bodyPr/>
          <a:lstStyle/>
          <a:p>
            <a:pPr>
              <a:buNone/>
            </a:pP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marL="0" indent="723900">
              <a:buNone/>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vi-VN" dirty="0">
                <a:effectLst/>
                <a:latin typeface="Times New Roman" panose="02020603050405020304" pitchFamily="18" charset="0"/>
                <a:ea typeface="Calibri" panose="020F0502020204030204" pitchFamily="34" charset="0"/>
                <a:cs typeface="Times New Roman" panose="02020603050405020304" pitchFamily="18" charset="0"/>
              </a:rPr>
              <a:t> Bảo đảm chế độ chính sách đối với cán bộ, đội viên đội PCCC cơ sở, theo quy định của Thông tư liên tịch số 52/2015/TTLT-BLĐTBXH-BCA-BTC ngày 10/12/2015 Bộ Lao động thương binh và Xã hội, Bộ Công an</a:t>
            </a:r>
            <a:r>
              <a:rPr lang="en-US"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dirty="0">
                <a:effectLst/>
                <a:latin typeface="Times New Roman" panose="02020603050405020304" pitchFamily="18" charset="0"/>
                <a:ea typeface="Calibri" panose="020F0502020204030204" pitchFamily="34" charset="0"/>
                <a:cs typeface="Times New Roman" panose="02020603050405020304" pitchFamily="18" charset="0"/>
              </a:rPr>
              <a:t> 34 </a:t>
            </a:r>
            <a:r>
              <a:rPr lang="en-US" dirty="0" err="1">
                <a:effectLst/>
                <a:latin typeface="Times New Roman" panose="02020603050405020304" pitchFamily="18" charset="0"/>
                <a:ea typeface="Calibri" panose="020F0502020204030204" pitchFamily="34" charset="0"/>
                <a:cs typeface="Times New Roman" panose="02020603050405020304" pitchFamily="18" charset="0"/>
              </a:rPr>
              <a:t>NĐ</a:t>
            </a:r>
            <a:r>
              <a:rPr lang="en-US" dirty="0">
                <a:effectLst/>
                <a:latin typeface="Times New Roman" panose="02020603050405020304" pitchFamily="18" charset="0"/>
                <a:ea typeface="Calibri" panose="020F0502020204030204" pitchFamily="34" charset="0"/>
                <a:cs typeface="Times New Roman" panose="02020603050405020304" pitchFamily="18" charset="0"/>
              </a:rPr>
              <a:t> 136/2020)</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723900">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vi-VN" dirty="0">
                <a:effectLst/>
                <a:latin typeface="Times New Roman" panose="02020603050405020304" pitchFamily="18" charset="0"/>
                <a:ea typeface="Calibri" panose="020F0502020204030204" pitchFamily="34" charset="0"/>
                <a:cs typeface="Times New Roman" panose="02020603050405020304" pitchFamily="18" charset="0"/>
              </a:rPr>
              <a:t>+ Trang bị phương tiện, thiết bị PCCC cho Đội PCCC cơ sở, chuyên ngành theo quy định của Thông tư số 150/2020/TT-BCA.</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723900">
              <a:buNone/>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vi-VN" dirty="0">
                <a:effectLst/>
                <a:latin typeface="Times New Roman" panose="02020603050405020304" pitchFamily="18" charset="0"/>
                <a:ea typeface="Calibri" panose="020F0502020204030204" pitchFamily="34" charset="0"/>
                <a:cs typeface="Times New Roman" panose="02020603050405020304" pitchFamily="18" charset="0"/>
              </a:rPr>
              <a:t>- Căn cứ quy mô, tính chất hoạt động của cơ sở để quyết định về tổ chức, biên chế Đội PCCC cơ sở; lưu Quyết định trong hồ sơ theo dõi, quản lý hoạt động PCCC, CNCH của cơ sở và gửi đến cơ quan Công an trực tiếp quản lý địa bàn, cơ sở.</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nSpc>
                <a:spcPts val="3000"/>
              </a:lnSpc>
              <a:spcBef>
                <a:spcPts val="1200"/>
              </a:spcBef>
              <a:spcAft>
                <a:spcPts val="1200"/>
              </a:spcAft>
              <a:buNone/>
            </a:pPr>
            <a:r>
              <a:rPr lang="vi-VN" dirty="0">
                <a:effectLst/>
                <a:latin typeface="Times New Roman" panose="02020603050405020304" pitchFamily="18" charset="0"/>
                <a:ea typeface="Calibri" panose="020F0502020204030204" pitchFamily="34" charset="0"/>
              </a:rPr>
              <a:t>Cơ sở đã thành lập và duy trì hoạt động của Đội </a:t>
            </a:r>
            <a:r>
              <a:rPr lang="vi-VN" dirty="0" err="1">
                <a:effectLst/>
                <a:latin typeface="Times New Roman" panose="02020603050405020304" pitchFamily="18" charset="0"/>
                <a:ea typeface="Calibri" panose="020F0502020204030204" pitchFamily="34" charset="0"/>
              </a:rPr>
              <a:t>PCCC</a:t>
            </a:r>
            <a:r>
              <a:rPr lang="vi-VN" dirty="0">
                <a:effectLst/>
                <a:latin typeface="Times New Roman" panose="02020603050405020304" pitchFamily="18" charset="0"/>
                <a:ea typeface="Calibri" panose="020F0502020204030204" pitchFamily="34" charset="0"/>
              </a:rPr>
              <a:t> cơ sở, định kỳ rà soát để đưa ra khỏi danh sách những người không bảo đảm tiêu chuẩn và bổ sung thêm đội viên đảm bảo về số lượng quy định và yêu cầu công tác </a:t>
            </a:r>
            <a:r>
              <a:rPr lang="vi-VN" dirty="0" err="1">
                <a:effectLst/>
                <a:latin typeface="Times New Roman" panose="02020603050405020304" pitchFamily="18" charset="0"/>
                <a:ea typeface="Calibri" panose="020F0502020204030204" pitchFamily="34" charset="0"/>
              </a:rPr>
              <a:t>PCCC</a:t>
            </a:r>
            <a:r>
              <a:rPr lang="vi-VN" dirty="0">
                <a:effectLst/>
                <a:latin typeface="Times New Roman" panose="02020603050405020304" pitchFamily="18" charset="0"/>
                <a:ea typeface="Calibri" panose="020F0502020204030204" pitchFamily="34" charset="0"/>
              </a:rPr>
              <a:t>, </a:t>
            </a:r>
            <a:r>
              <a:rPr lang="vi-VN" dirty="0" err="1">
                <a:effectLst/>
                <a:latin typeface="Times New Roman" panose="02020603050405020304" pitchFamily="18" charset="0"/>
                <a:ea typeface="Calibri" panose="020F0502020204030204" pitchFamily="34" charset="0"/>
              </a:rPr>
              <a:t>CNCH</a:t>
            </a:r>
            <a:r>
              <a:rPr lang="vi-VN" dirty="0">
                <a:effectLst/>
                <a:latin typeface="Times New Roman" panose="02020603050405020304" pitchFamily="18" charset="0"/>
                <a:ea typeface="Calibri" panose="020F0502020204030204" pitchFamily="34" charset="0"/>
              </a:rPr>
              <a:t> tại cơ sở (những thay đổi này phải được bổ sung, điều chỉnh tại Quyết định thành lập). </a:t>
            </a:r>
            <a:endParaRPr lang="vi-VN" dirty="0"/>
          </a:p>
        </p:txBody>
      </p:sp>
    </p:spTree>
    <p:extLst>
      <p:ext uri="{BB962C8B-B14F-4D97-AF65-F5344CB8AC3E}">
        <p14:creationId xmlns:p14="http://schemas.microsoft.com/office/powerpoint/2010/main" val="121889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637953"/>
            <a:ext cx="10597116" cy="5835999"/>
          </a:xfrm>
        </p:spPr>
        <p:txBody>
          <a:bodyPr/>
          <a:lstStyle/>
          <a:p>
            <a:pPr>
              <a:lnSpc>
                <a:spcPts val="2880"/>
              </a:lnSpc>
            </a:pPr>
            <a:r>
              <a:rPr lang="en-US" dirty="0" err="1">
                <a:solidFill>
                  <a:srgbClr val="FF0000"/>
                </a:solidFill>
                <a:latin typeface="Times New Roman" pitchFamily="18" charset="0"/>
                <a:cs typeface="Times New Roman" pitchFamily="18" charset="0"/>
              </a:rPr>
              <a:t>Điều</a:t>
            </a:r>
            <a:r>
              <a:rPr lang="en-US" dirty="0">
                <a:solidFill>
                  <a:srgbClr val="FF0000"/>
                </a:solidFill>
                <a:latin typeface="Times New Roman" pitchFamily="18" charset="0"/>
                <a:cs typeface="Times New Roman" pitchFamily="18" charset="0"/>
              </a:rPr>
              <a:t> 31 NĐ136 </a:t>
            </a:r>
            <a:r>
              <a:rPr lang="en-US" dirty="0" err="1">
                <a:latin typeface="Times New Roman" pitchFamily="18" charset="0"/>
                <a:cs typeface="Times New Roman" pitchFamily="18" charset="0"/>
              </a:rPr>
              <a:t>quy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t>: </a:t>
            </a:r>
            <a:r>
              <a:rPr lang="vi-VN" dirty="0"/>
              <a:t> Người đứng đầu cơ sở có trách nhiệm thành lập đội phòng cháy và chữa cháy cơ sở bảo đảm kinh phí, trang bị phương tiện, bảo đảm các điều kiện cần thiết và duy trì hoạt động của đội phòng cháy và chữa cháy cơ sở</a:t>
            </a:r>
          </a:p>
          <a:p>
            <a:pPr>
              <a:lnSpc>
                <a:spcPts val="2880"/>
              </a:lnSpc>
            </a:pPr>
            <a:r>
              <a:rPr lang="vi-VN" dirty="0"/>
              <a:t>Bố trí lực lượng phòng cháy và chữa cháy cơ sở:</a:t>
            </a:r>
          </a:p>
          <a:p>
            <a:pPr>
              <a:lnSpc>
                <a:spcPts val="2880"/>
              </a:lnSpc>
            </a:pPr>
            <a:r>
              <a:rPr lang="vi-VN" dirty="0"/>
              <a:t>a) Cơ sở có dưới 10 người thường xuyên làm việc thì tất cả những người làm việc tại cơ sở đó là thành viên đội phòng cháy và chữa cháy cơ sở</a:t>
            </a:r>
            <a:r>
              <a:rPr lang="en-US" dirty="0"/>
              <a:t>.</a:t>
            </a:r>
            <a:endParaRPr lang="vi-VN" dirty="0"/>
          </a:p>
          <a:p>
            <a:pPr>
              <a:lnSpc>
                <a:spcPts val="2880"/>
              </a:lnSpc>
            </a:pPr>
            <a:r>
              <a:rPr lang="vi-VN" dirty="0"/>
              <a:t>b) Cơ sở có từ 10 người đến 50 người thường xuyên làm việc thì biên chế của đội phòng cháy và chữa cháy cơ sở</a:t>
            </a:r>
            <a:r>
              <a:rPr lang="en-US" dirty="0"/>
              <a:t> </a:t>
            </a:r>
            <a:r>
              <a:rPr lang="vi-VN" dirty="0"/>
              <a:t>tối thiểu là 10 người, trong đó có 01 đội trưởng;</a:t>
            </a:r>
          </a:p>
          <a:p>
            <a:pPr>
              <a:lnSpc>
                <a:spcPts val="2880"/>
              </a:lnSpc>
            </a:pPr>
            <a:r>
              <a:rPr lang="vi-VN" dirty="0"/>
              <a:t>c) Cơ sở có trên 50 người đến 100 người thường xuyên làm việc thì biên chế của đội phòng cháy và chữa cháy cơ sở</a:t>
            </a:r>
            <a:r>
              <a:rPr lang="en-US" dirty="0"/>
              <a:t> </a:t>
            </a:r>
            <a:r>
              <a:rPr lang="vi-VN" dirty="0"/>
              <a:t>tối thiểu là 15 người, trong đó có 01 đội trưởng và 01 đội phó;</a:t>
            </a:r>
          </a:p>
          <a:p>
            <a:pPr>
              <a:lnSpc>
                <a:spcPts val="2880"/>
              </a:lnSpc>
            </a:pPr>
            <a:r>
              <a:rPr lang="vi-VN" dirty="0"/>
              <a:t>d) Cơ sở có trên 100 người thường xuyên làm việc thì biên chế của đội phòng cháy và chữa cháy cơ sở</a:t>
            </a:r>
            <a:r>
              <a:rPr lang="en-US" dirty="0"/>
              <a:t> </a:t>
            </a:r>
            <a:r>
              <a:rPr lang="vi-VN" dirty="0"/>
              <a:t>tối thiểu là 25 người, trong đó có 01 đội trưởng và 02 đội phó;</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B21272A-F69D-7996-30CD-1D5333CC4B0A}"/>
              </a:ext>
            </a:extLst>
          </p:cNvPr>
          <p:cNvSpPr>
            <a:spLocks noGrp="1"/>
          </p:cNvSpPr>
          <p:nvPr>
            <p:ph sz="quarter" idx="1"/>
          </p:nvPr>
        </p:nvSpPr>
        <p:spPr>
          <a:xfrm>
            <a:off x="293299" y="0"/>
            <a:ext cx="11237641" cy="6602681"/>
          </a:xfrm>
        </p:spPr>
        <p:txBody>
          <a:bodyPr/>
          <a:lstStyle/>
          <a:p>
            <a:pPr marL="82550" indent="546100" algn="just" defTabSz="919163">
              <a:lnSpc>
                <a:spcPts val="3000"/>
              </a:lnSpc>
              <a:spcBef>
                <a:spcPts val="1200"/>
              </a:spcBef>
              <a:spcAft>
                <a:spcPts val="1200"/>
              </a:spcAft>
              <a:buNone/>
            </a:pPr>
            <a:endParaRPr lang="en-US" sz="3600" b="1" dirty="0">
              <a:effectLst/>
              <a:highlight>
                <a:srgbClr val="00FF00"/>
              </a:highlight>
              <a:latin typeface="+mj-lt"/>
              <a:ea typeface="Times New Roman" panose="02020603050405020304" pitchFamily="18" charset="0"/>
              <a:cs typeface="Times New Roman" panose="02020603050405020304" pitchFamily="18" charset="0"/>
            </a:endParaRPr>
          </a:p>
          <a:p>
            <a:pPr marL="82550" indent="546100" algn="just" defTabSz="919163">
              <a:lnSpc>
                <a:spcPts val="3000"/>
              </a:lnSpc>
              <a:spcBef>
                <a:spcPts val="1200"/>
              </a:spcBef>
              <a:spcAft>
                <a:spcPts val="1200"/>
              </a:spcAft>
              <a:buNone/>
            </a:pPr>
            <a:r>
              <a:rPr lang="en-US" sz="3600" b="1" dirty="0">
                <a:effectLst/>
                <a:latin typeface="+mj-lt"/>
                <a:ea typeface="Times New Roman" panose="02020603050405020304" pitchFamily="18" charset="0"/>
                <a:cs typeface="Times New Roman" panose="02020603050405020304" pitchFamily="18" charset="0"/>
              </a:rPr>
              <a:t>1.</a:t>
            </a:r>
            <a:r>
              <a:rPr lang="vi-VN" sz="3600" b="1" dirty="0">
                <a:effectLst/>
                <a:latin typeface="+mj-lt"/>
                <a:ea typeface="Times New Roman" panose="02020603050405020304" pitchFamily="18" charset="0"/>
                <a:cs typeface="Times New Roman" panose="02020603050405020304" pitchFamily="18" charset="0"/>
              </a:rPr>
              <a:t> Các văn bản Luật</a:t>
            </a:r>
          </a:p>
          <a:p>
            <a:pPr marL="82550" indent="546100" algn="just" defTabSz="919163">
              <a:lnSpc>
                <a:spcPts val="3000"/>
              </a:lnSpc>
              <a:spcBef>
                <a:spcPts val="1200"/>
              </a:spcBef>
              <a:spcAft>
                <a:spcPts val="1200"/>
              </a:spcAft>
              <a:buFontTx/>
              <a:buChar char="-"/>
            </a:pPr>
            <a:r>
              <a:rPr lang="vi-VN" sz="3600" spc="-10" dirty="0">
                <a:effectLst/>
                <a:latin typeface="+mj-lt"/>
                <a:ea typeface="Calibri" panose="020F0502020204030204" pitchFamily="34" charset="0"/>
                <a:cs typeface="Times New Roman" panose="02020603050405020304" pitchFamily="18" charset="0"/>
              </a:rPr>
              <a:t>Luật PCCC năm 2001, được Quốc hội khóa X thông qua tại Kỳ họp thứ 9, gồm 9 chương, 65 điều.</a:t>
            </a:r>
            <a:endParaRPr lang="en-US" sz="3600" spc="-10" dirty="0">
              <a:effectLst/>
              <a:latin typeface="+mj-lt"/>
              <a:ea typeface="Calibri" panose="020F0502020204030204" pitchFamily="34" charset="0"/>
              <a:cs typeface="Times New Roman" panose="02020603050405020304" pitchFamily="18" charset="0"/>
            </a:endParaRPr>
          </a:p>
          <a:p>
            <a:pPr marL="72000" indent="540000" algn="just" defTabSz="919163">
              <a:lnSpc>
                <a:spcPts val="3000"/>
              </a:lnSpc>
              <a:spcBef>
                <a:spcPts val="1200"/>
              </a:spcBef>
              <a:spcAft>
                <a:spcPts val="1200"/>
              </a:spcAft>
              <a:buFontTx/>
              <a:buChar char="-"/>
            </a:pPr>
            <a:r>
              <a:rPr lang="vi-VN" sz="3600" dirty="0">
                <a:effectLst/>
                <a:latin typeface="+mj-lt"/>
                <a:ea typeface="Calibri" panose="020F0502020204030204" pitchFamily="34" charset="0"/>
                <a:cs typeface="Times New Roman" panose="02020603050405020304" pitchFamily="18" charset="0"/>
              </a:rPr>
              <a:t>Luật sửa đổi, bổ sung một số điều của Luật PCCC năm 2013, có hiệu lực thi hành từ ngày 01/7/2014.</a:t>
            </a:r>
            <a:endParaRPr lang="en-US" sz="3600" dirty="0">
              <a:effectLst/>
              <a:latin typeface="+mj-lt"/>
              <a:ea typeface="Calibri" panose="020F0502020204030204" pitchFamily="34" charset="0"/>
              <a:cs typeface="Times New Roman" panose="02020603050405020304" pitchFamily="18" charset="0"/>
            </a:endParaRPr>
          </a:p>
          <a:p>
            <a:pPr marL="82550" indent="546100" algn="just" defTabSz="919163">
              <a:lnSpc>
                <a:spcPts val="3000"/>
              </a:lnSpc>
              <a:spcBef>
                <a:spcPts val="1200"/>
              </a:spcBef>
              <a:spcAft>
                <a:spcPts val="1200"/>
              </a:spcAft>
              <a:buNone/>
            </a:pPr>
            <a:r>
              <a:rPr lang="vi-VN" sz="3600" dirty="0">
                <a:effectLst/>
                <a:latin typeface="+mj-lt"/>
                <a:ea typeface="Calibri" panose="020F0502020204030204" pitchFamily="34" charset="0"/>
                <a:cs typeface="Times New Roman" panose="02020603050405020304" pitchFamily="18" charset="0"/>
              </a:rPr>
              <a:t>- Luật Xử lý vi phạm hành chính năm 2012; Luật sửa đổi, bổ sung một số điều của Luật Xử lý vi phạm hành chính năm 2020 (có hiệu lực thi hành kể từ ngày 01/01/2022).</a:t>
            </a:r>
          </a:p>
          <a:p>
            <a:endParaRPr lang="vi-VN" dirty="0"/>
          </a:p>
        </p:txBody>
      </p:sp>
    </p:spTree>
    <p:extLst>
      <p:ext uri="{BB962C8B-B14F-4D97-AF65-F5344CB8AC3E}">
        <p14:creationId xmlns:p14="http://schemas.microsoft.com/office/powerpoint/2010/main" val="1733405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599" cy="6858000"/>
          </a:xfrm>
        </p:spPr>
        <p:txBody>
          <a:bodyPr/>
          <a:lstStyle/>
          <a:p>
            <a:pPr marL="0" indent="723900" algn="just">
              <a:lnSpc>
                <a:spcPts val="3000"/>
              </a:lnSpc>
              <a:spcBef>
                <a:spcPts val="1200"/>
              </a:spcBef>
              <a:spcAft>
                <a:spcPts val="1200"/>
              </a:spcAft>
              <a:buNone/>
              <a:tabLst>
                <a:tab pos="942340" algn="l"/>
              </a:tabLst>
            </a:pPr>
            <a:endParaRPr lang="en-US"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5.3. Trách nhiệm trong việc ban hành theo thẩm quyền nội quy và biện pháp về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PCCC</a:t>
            </a: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và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CNCH</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Ban hành Quyết định kèm theo nội quy, biện pháp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nội quy về công tác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phù hợp với từng khu vực của cơ sở; việc ban hành nội quy, biện pháp phải bảo đảm quy định sau:</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Nội dung nội quy, quy định về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đảm theo quy định tại Điều 5 Thông tư số 149/2020/</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TT-BCA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(hoặc văn bản thay thế),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Nội dung nội quy, quy định về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đảm theo quy định tại Điều 5 Thông tư số 08/2018/</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TT-BCA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772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599" cy="6858000"/>
          </a:xfrm>
        </p:spPr>
        <p:txBody>
          <a:bodyPr/>
          <a:lstStyle/>
          <a:p>
            <a:pPr marL="0" indent="723900" algn="just">
              <a:lnSpc>
                <a:spcPts val="2800"/>
              </a:lnSpc>
              <a:spcAft>
                <a:spcPts val="600"/>
              </a:spcAft>
              <a:buNone/>
              <a:tabLst>
                <a:tab pos="942340" algn="l"/>
              </a:tabLst>
            </a:pP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Căn cứ tính chất nguy hiểm cháy, nổ của từng khu vực, hạng mục thuộc cơ sở.. để ban hành nội quy, biện pháp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phù hợp với từng hạng mục, khu vực có (nội quy, biện pháp về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có thể được ban hành riêng hoặc chung trong một quyết định). Chỉ đạo, tổ chức phổ biến các quy định, biện pháp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cho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CBCNV</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của cơ sở; niêm yết nội quy, quy định tại các khu vực theo quy định và giám sát việc thực hiện; lưu trong hồ sơ theo dõi, quản lý hoạt động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của cơ sở.</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Trường hợp, cơ sở có thay đổi về pháp lý của cơ sở (tên cơ sở, người đứng đầu cơ sở...), quy mô, tính chất, đặc điểm nguy hiểm về cháy, nổ, độc và các điều kiện liên quan đến hoạt động chữa cháy,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người đứng đầu cơ sở rà soát, sửa đổi bổ sung hoặc ban hành nội quy, biện pháp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thay thế phù hợp với đặc điểm, tính chất hoạt động của cơ sở.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8486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599" cy="6858000"/>
          </a:xfrm>
        </p:spPr>
        <p:txBody>
          <a:bodyPr/>
          <a:lstStyle/>
          <a:p>
            <a:pPr marL="0" indent="723900" algn="just">
              <a:lnSpc>
                <a:spcPts val="3000"/>
              </a:lnSpc>
              <a:spcBef>
                <a:spcPts val="1200"/>
              </a:spcBef>
              <a:spcAft>
                <a:spcPts val="1200"/>
              </a:spcAft>
              <a:buNone/>
              <a:tabLst>
                <a:tab pos="942340" algn="l"/>
              </a:tabLst>
            </a:pP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5.4. Trách nhiệm trong việc tổ chức thực hiện, kiểm tra, giám sát việc chấp hành quy định về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PCCC</a:t>
            </a: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và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CNCH</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tabLst>
                <a:tab pos="942340" algn="l"/>
              </a:tabLst>
            </a:pPr>
            <a:r>
              <a:rPr lang="vi-VN" sz="2800" dirty="0">
                <a:effectLst/>
                <a:latin typeface="Times New Roman (Thân)"/>
                <a:ea typeface="Calibri" panose="020F0502020204030204" pitchFamily="34" charset="0"/>
                <a:cs typeface="Times New Roman" panose="02020603050405020304" pitchFamily="18" charset="0"/>
              </a:rPr>
              <a:t>- Tổ chức kiểm tra an toàn về </a:t>
            </a:r>
            <a:r>
              <a:rPr lang="vi-VN" sz="2800" dirty="0" err="1">
                <a:effectLst/>
                <a:latin typeface="Times New Roman (Thân)"/>
                <a:ea typeface="Calibri" panose="020F0502020204030204" pitchFamily="34" charset="0"/>
                <a:cs typeface="Times New Roman" panose="02020603050405020304" pitchFamily="18" charset="0"/>
              </a:rPr>
              <a:t>PCCC</a:t>
            </a:r>
            <a:r>
              <a:rPr lang="vi-VN" sz="2800" dirty="0">
                <a:effectLst/>
                <a:latin typeface="Times New Roman (Thân)"/>
                <a:ea typeface="Calibri" panose="020F0502020204030204" pitchFamily="34" charset="0"/>
                <a:cs typeface="Times New Roman" panose="02020603050405020304" pitchFamily="18" charset="0"/>
              </a:rPr>
              <a:t> của cơ sở.</a:t>
            </a:r>
          </a:p>
          <a:p>
            <a:pPr marL="0" indent="723900" algn="just">
              <a:lnSpc>
                <a:spcPts val="3000"/>
              </a:lnSpc>
              <a:spcBef>
                <a:spcPts val="1200"/>
              </a:spcBef>
              <a:spcAft>
                <a:spcPts val="1200"/>
              </a:spcAft>
              <a:buNone/>
              <a:tabLst>
                <a:tab pos="942340" algn="l"/>
              </a:tabLst>
            </a:pPr>
            <a:r>
              <a:rPr lang="vi-VN" sz="2800" dirty="0">
                <a:effectLst/>
                <a:latin typeface="Times New Roman (Thân)"/>
                <a:ea typeface="Calibri" panose="020F0502020204030204" pitchFamily="34" charset="0"/>
                <a:cs typeface="Times New Roman" panose="02020603050405020304" pitchFamily="18" charset="0"/>
              </a:rPr>
              <a:t>- Định kỳ hàng </a:t>
            </a:r>
            <a:r>
              <a:rPr lang="en-US" sz="2800" dirty="0">
                <a:effectLst/>
                <a:latin typeface="Times New Roman (Thân)"/>
                <a:ea typeface="Calibri" panose="020F0502020204030204" pitchFamily="34" charset="0"/>
                <a:cs typeface="Times New Roman" panose="02020603050405020304" pitchFamily="18" charset="0"/>
              </a:rPr>
              <a:t>q</a:t>
            </a:r>
            <a:r>
              <a:rPr lang="vi-VN" sz="2800" dirty="0" err="1">
                <a:effectLst/>
                <a:latin typeface="Times New Roman (Thân)"/>
                <a:ea typeface="Calibri" panose="020F0502020204030204" pitchFamily="34" charset="0"/>
                <a:cs typeface="Times New Roman" panose="02020603050405020304" pitchFamily="18" charset="0"/>
              </a:rPr>
              <a:t>uý</a:t>
            </a:r>
            <a:r>
              <a:rPr lang="vi-VN" sz="2800" dirty="0">
                <a:effectLst/>
                <a:latin typeface="Times New Roman (Thân)"/>
                <a:ea typeface="Calibri" panose="020F0502020204030204" pitchFamily="34" charset="0"/>
                <a:cs typeface="Times New Roman" panose="02020603050405020304" pitchFamily="18" charset="0"/>
              </a:rPr>
              <a:t> xây dựng báo cáo kết quả kiểm tra gửi Cơ quan Công an quản lý trực tiếp cơ sở (Đối với cơ sở thuộc danh mục do cơ quan Công an quản lý về </a:t>
            </a:r>
            <a:r>
              <a:rPr lang="vi-VN" sz="2800" dirty="0" err="1">
                <a:effectLst/>
                <a:latin typeface="Times New Roman (Thân)"/>
                <a:ea typeface="Calibri" panose="020F0502020204030204" pitchFamily="34" charset="0"/>
                <a:cs typeface="Times New Roman" panose="02020603050405020304" pitchFamily="18" charset="0"/>
              </a:rPr>
              <a:t>PCCC</a:t>
            </a:r>
            <a:r>
              <a:rPr lang="vi-VN" sz="2800" dirty="0">
                <a:effectLst/>
                <a:latin typeface="Times New Roman (Thân)"/>
                <a:ea typeface="Calibri" panose="020F0502020204030204" pitchFamily="34" charset="0"/>
                <a:cs typeface="Times New Roman" panose="02020603050405020304" pitchFamily="18" charset="0"/>
              </a:rPr>
              <a:t>);</a:t>
            </a:r>
          </a:p>
          <a:p>
            <a:pPr marL="0" indent="723900" algn="just">
              <a:lnSpc>
                <a:spcPts val="3000"/>
              </a:lnSpc>
              <a:spcBef>
                <a:spcPts val="1200"/>
              </a:spcBef>
              <a:spcAft>
                <a:spcPts val="1200"/>
              </a:spcAft>
              <a:buNone/>
              <a:tabLst>
                <a:tab pos="942340" algn="l"/>
              </a:tabLst>
            </a:pPr>
            <a:r>
              <a:rPr lang="vi-VN" sz="2800" dirty="0">
                <a:effectLst/>
                <a:latin typeface="Times New Roman (Thân)"/>
                <a:ea typeface="Calibri" panose="020F0502020204030204" pitchFamily="34" charset="0"/>
                <a:cs typeface="Times New Roman" panose="02020603050405020304" pitchFamily="18" charset="0"/>
              </a:rPr>
              <a:t>- Lưu biên bản kiểm tra và báo cáo trong hồ sơ theo dõi, quản lý hoạt động </a:t>
            </a:r>
            <a:r>
              <a:rPr lang="vi-VN" sz="2800" dirty="0" err="1">
                <a:effectLst/>
                <a:latin typeface="Times New Roman (Thân)"/>
                <a:ea typeface="Calibri" panose="020F0502020204030204" pitchFamily="34" charset="0"/>
                <a:cs typeface="Times New Roman" panose="02020603050405020304" pitchFamily="18" charset="0"/>
              </a:rPr>
              <a:t>PCCC</a:t>
            </a:r>
            <a:r>
              <a:rPr lang="vi-VN" sz="2800" dirty="0">
                <a:effectLst/>
                <a:latin typeface="Times New Roman (Thân)"/>
                <a:ea typeface="Calibri" panose="020F0502020204030204" pitchFamily="34" charset="0"/>
                <a:cs typeface="Times New Roman" panose="02020603050405020304" pitchFamily="18" charset="0"/>
              </a:rPr>
              <a:t> và </a:t>
            </a:r>
            <a:r>
              <a:rPr lang="vi-VN" sz="2800" dirty="0" err="1">
                <a:effectLst/>
                <a:latin typeface="Times New Roman (Thân)"/>
                <a:ea typeface="Calibri" panose="020F0502020204030204" pitchFamily="34" charset="0"/>
                <a:cs typeface="Times New Roman" panose="02020603050405020304" pitchFamily="18" charset="0"/>
              </a:rPr>
              <a:t>CNCH</a:t>
            </a:r>
            <a:r>
              <a:rPr lang="vi-VN" sz="2800" dirty="0">
                <a:effectLst/>
                <a:latin typeface="Times New Roman (Thân)"/>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06656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lstStyle/>
          <a:p>
            <a:pPr marL="0" indent="723900" algn="just">
              <a:lnSpc>
                <a:spcPts val="2900"/>
              </a:lnSpc>
              <a:spcAft>
                <a:spcPts val="600"/>
              </a:spcAft>
              <a:buNone/>
              <a:tabLst>
                <a:tab pos="942340" algn="l"/>
              </a:tabLst>
            </a:pPr>
            <a:r>
              <a:rPr lang="vi-VN"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5.5. Trách nhiệm trong việc xây dựng, thực tập phương án chữa cháy, phương án </a:t>
            </a:r>
            <a:r>
              <a:rPr lang="vi-VN"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CNCH</a:t>
            </a:r>
            <a:endParaRPr lang="vi-VN"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dirty="0">
                <a:effectLst/>
                <a:latin typeface="Times New Roman" panose="02020603050405020304" pitchFamily="18" charset="0"/>
                <a:ea typeface="Calibri" panose="020F0502020204030204" pitchFamily="34" charset="0"/>
                <a:cs typeface="Times New Roman" panose="02020603050405020304" pitchFamily="18" charset="0"/>
              </a:rPr>
              <a:t>- Tổ chức xây dựng phương án chữa cháy sử dụng lực lượng, phương tiện tại chỗ đối với cơ sở; việc tổ chức xây dựng, thực tập phương án chữa cháy bảo đảm theo quy định định tại Điều 19 Nghị định số 136/2020/</a:t>
            </a:r>
            <a:r>
              <a:rPr lang="vi-VN"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tabLst>
                <a:tab pos="942340" algn="l"/>
              </a:tabLst>
            </a:pPr>
            <a:r>
              <a:rPr lang="vi-VN" spc="-20" dirty="0">
                <a:effectLst/>
                <a:latin typeface="Times New Roman" panose="02020603050405020304" pitchFamily="18" charset="0"/>
                <a:ea typeface="Calibri" panose="020F0502020204030204" pitchFamily="34" charset="0"/>
                <a:cs typeface="Times New Roman" panose="02020603050405020304" pitchFamily="18" charset="0"/>
              </a:rPr>
              <a:t>- Tổ chức, chỉ đạo xây dựng phương án, kế hoạch cứu nạn, cứu hộ trong phạm vi quản lý của mình; việc tổ chức xây dựng, thực tập phương án, kế hoạch cứu nạn, cứu hộ bảo đảm theo quy định tại Điều 9 Nghị định số 83/2017/</a:t>
            </a:r>
            <a:r>
              <a:rPr lang="vi-VN" spc="-2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pc="-2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tabLst>
                <a:tab pos="942340" algn="l"/>
              </a:tabLst>
            </a:pP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Chỉ đạo, tổ chức khảo sát, xây dựng phương án chữa cháy, phương án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của cơ sở hoặc bổ sung, chỉnh lý phương án khi có những thay đổi lớn về quy mô, tính chất, đặc điểm nguy hiểm về cháy, nổ, độc và các điều kiện liên quan đến hoạt động chữa cháy,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phê duyệt phương án chữa cháy, phương án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theo thẩm quyền và đề nghị Cơ quan Công an phê duyệt phương án chữa cháy của cơ sở thuộc Phụ lục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III</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Nghị định số 136/2020/</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tổ chức phổ biến phương án và thực tập phương án (phương án chữa cháy được thực tập không ít hơn một lần/năm; phương án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được thực tập ít nhất hai năm một lần; lập báo cáo kết quả thực tập phương án, lưu trong hồ sơ theo dõi, quản lý hoạt động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và </a:t>
            </a:r>
            <a:r>
              <a:rPr lang="vi-VN" spc="-1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pc="-10" dirty="0">
                <a:effectLst/>
                <a:latin typeface="Times New Roman" panose="02020603050405020304" pitchFamily="18" charset="0"/>
                <a:ea typeface="Calibri" panose="020F0502020204030204" pitchFamily="34" charset="0"/>
                <a:cs typeface="Times New Roman" panose="02020603050405020304" pitchFamily="18" charset="0"/>
              </a:rPr>
              <a:t> của cơ sở.</a:t>
            </a:r>
            <a:endParaRPr lang="vi-VN"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323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lstStyle/>
          <a:p>
            <a:pPr indent="0" algn="just">
              <a:lnSpc>
                <a:spcPts val="3000"/>
              </a:lnSpc>
              <a:spcBef>
                <a:spcPts val="1200"/>
              </a:spcBef>
              <a:spcAft>
                <a:spcPts val="1200"/>
              </a:spcAft>
              <a:buNone/>
              <a:tabLst>
                <a:tab pos="942340" algn="l"/>
              </a:tabLst>
            </a:pPr>
            <a:endParaRPr lang="en-US"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tabLst>
                <a:tab pos="942340" algn="l"/>
              </a:tabLst>
            </a:pP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5.6. Trách nhiệm trong việc huấn luyện nghiệp vụ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PCCC</a:t>
            </a:r>
            <a:r>
              <a:rPr lang="vi-VN"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và </a:t>
            </a:r>
            <a:r>
              <a:rPr lang="vi-VN"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CNCH</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Tổ chức huấn luyện nghiệp vụ về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cho các đối tượng thuộc phạm vi quản lý; việc huấn luyện, bồi dưỡng nghiệp vụ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phải bảo đảm theo quy định tại Điều 33 Nghị định 136/2020/</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tabLst>
                <a:tab pos="942340"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Tổ chức bồi dưỡng, huấn luyện nghiệp vụ về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cho lực lượng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cơ sở; việc huấn luyện, bồi dưỡng nghiệp vụ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CNCH</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phải bảo đảm theo quy định khác tại Điều 11 Nghị định số 83/2017/</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0518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77500" lnSpcReduction="20000"/>
          </a:bodyPr>
          <a:lstStyle/>
          <a:p>
            <a:pPr marL="0" indent="723900" algn="just">
              <a:lnSpc>
                <a:spcPts val="3000"/>
              </a:lnSpc>
              <a:spcBef>
                <a:spcPts val="600"/>
              </a:spcBef>
              <a:spcAft>
                <a:spcPts val="600"/>
              </a:spcAft>
              <a:buNone/>
              <a:tabLst>
                <a:tab pos="942340" algn="l"/>
              </a:tabLst>
            </a:pP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 MỘT SỐ TỒN TẠI, VI PHẠM VỀ </a:t>
            </a:r>
            <a:r>
              <a:rPr lang="vi-VN"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ĐỐI VỚI TRỤ SỞ LÀM VIỆC, TRƯỜNG HỌC.</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812800" algn="just">
              <a:lnSpc>
                <a:spcPts val="3000"/>
              </a:lnSpc>
              <a:spcBef>
                <a:spcPts val="600"/>
              </a:spcBef>
              <a:spcAft>
                <a:spcPts val="600"/>
              </a:spcAft>
              <a:buNone/>
              <a:tabLst>
                <a:tab pos="942340" algn="l"/>
              </a:tabLs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1. Tồn tại, vi phạm trong lĩnh vực đầu tư xây dựng (xây dựng công trình, hạng mục công trình).</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812800" algn="just">
              <a:lnSpc>
                <a:spcPts val="3000"/>
              </a:lnSpc>
              <a:spcBef>
                <a:spcPts val="600"/>
              </a:spcBef>
              <a:spcAft>
                <a:spcPts val="60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PCCC 2001 </a:t>
            </a:r>
            <a:r>
              <a:rPr lang="en-US"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Tồn</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Về giao thông phục vụ chữa cháy và cứu nạn, cứu hộ</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nạn</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ề bậc chịu lửa</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ề ngăn chặn cháy lan</a:t>
            </a:r>
            <a:r>
              <a:rPr lang="en-US"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ề trang bị phương tiện phòng cháy và chữa cháy và hệ thống kỹ thuật có liên quan về phòng cháy và chữa 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812800" algn="just">
              <a:lnSpc>
                <a:spcPts val="3000"/>
              </a:lnSpc>
              <a:spcBef>
                <a:spcPts val="600"/>
              </a:spcBef>
              <a:spcAft>
                <a:spcPts val="6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K</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hoản 33 Điều 1 quy định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Hội đồng nhân dân tỉnh, thành phố trực thuộc trung ương quy định việc xử lý các cơ sở trên địa bàn không bảo đảm yêu cầu về phòng cháy và chữa cháy được đưa vào sử dụng trước ngày Luật phòng cháy và chữa cháy số 27/2001/</a:t>
            </a:r>
            <a:r>
              <a:rPr lang="vi-VN" sz="2800" i="1" dirty="0" err="1">
                <a:effectLst/>
                <a:latin typeface="Times New Roman" panose="02020603050405020304" pitchFamily="18" charset="0"/>
                <a:ea typeface="Calibri" panose="020F0502020204030204" pitchFamily="34" charset="0"/>
                <a:cs typeface="Times New Roman" panose="02020603050405020304" pitchFamily="18" charset="0"/>
              </a:rPr>
              <a:t>QH10</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có hiệu lực.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812800" algn="just">
              <a:lnSpc>
                <a:spcPts val="3000"/>
              </a:lnSpc>
              <a:spcBef>
                <a:spcPts val="600"/>
              </a:spcBef>
              <a:spcAft>
                <a:spcPts val="6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Nghị quyết số 99/2019/</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QH14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về tiếp tục hoàn thiện, nâng cao hiệu lực, hiệu quả thực hiện chính sách pháp luật về phòng cháy và chữa cháy; trong đó, tại khoản 1 Điều 2 yêu cầu Chính phủ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“Đôn đốc các địa phương xây dựng, ban hành quy định về việc xử lý các cơ sở trên địa bàn không bảo đảm yêu cầu về phòng cháy, chữa cháy được đưa vào sử dụng trước ngày Luật Phòng cháy và chữa cháy số 27/2001/</a:t>
            </a:r>
            <a:r>
              <a:rPr lang="vi-VN" sz="2800" i="1" dirty="0" err="1">
                <a:effectLst/>
                <a:latin typeface="Times New Roman" panose="02020603050405020304" pitchFamily="18" charset="0"/>
                <a:ea typeface="Calibri" panose="020F0502020204030204" pitchFamily="34" charset="0"/>
                <a:cs typeface="Times New Roman" panose="02020603050405020304" pitchFamily="18" charset="0"/>
              </a:rPr>
              <a:t>QH10</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có hiệu lực, hoàn thành trong năm 2021”.</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0364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77500" lnSpcReduction="20000"/>
          </a:bodyPr>
          <a:lstStyle/>
          <a:p>
            <a:pPr marL="88900" indent="635000" algn="just">
              <a:lnSpc>
                <a:spcPts val="2800"/>
              </a:lnSpc>
              <a:spcAft>
                <a:spcPts val="600"/>
              </a:spcAft>
              <a:buNone/>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Ngày 11/5/2020, Thủ tướng Chính phủ có Quyết định số 630/</a:t>
            </a:r>
            <a:r>
              <a:rPr lang="vi-VN"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QĐ-TTg</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ban hành Kế hoạch thực hiện Nghị quyết của Quốc hội về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tiếp tục hoàn thiện, nâng cao hiệu lực, hiệu quả thực hiện chính sách, pháp luật về phòng cháy và chữa cháy, trong đó có nội dung:</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 “Ủ</a:t>
            </a:r>
            <a:r>
              <a:rPr lang="vi-VN" sz="2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 ban nhân dân tỉnh, thành phố trực thuộc trung ương tham mưu Hội đồng nhân dân cùng cấp ban hành Nghị quyết quy định việc xử lý đối với các cơ sở trên địa bàn quản lý không bảo đảm yêu cầu về phòng cháy, chữa cháy được đưa vào sử dụng trước ngày Luật Phòng cháy và chữa cháy có hiệu lực thi hành (hoàn thành trong năm 2021)”.</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Aft>
                <a:spcPts val="600"/>
              </a:spcAft>
              <a:buNone/>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16/8/2021</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Giám đốc Công an tỉnh có Tờ trình số 3164/</a:t>
            </a:r>
            <a:r>
              <a:rPr lang="vi-VN" sz="2800" kern="100" dirty="0" err="1">
                <a:effectLst/>
                <a:latin typeface="Times New Roman" panose="02020603050405020304" pitchFamily="18" charset="0"/>
                <a:ea typeface="Calibri" panose="020F0502020204030204" pitchFamily="34" charset="0"/>
                <a:cs typeface="Times New Roman" panose="02020603050405020304" pitchFamily="18" charset="0"/>
              </a:rPr>
              <a:t>TTr-CAT-PV01</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100" dirty="0" err="1">
                <a:effectLst/>
                <a:latin typeface="Times New Roman" panose="02020603050405020304" pitchFamily="18" charset="0"/>
                <a:ea typeface="Calibri" panose="020F0502020204030204" pitchFamily="34" charset="0"/>
                <a:cs typeface="Times New Roman" panose="02020603050405020304" pitchFamily="18" charset="0"/>
              </a:rPr>
              <a:t>PC07</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 báo cáo Chủ tịch </a:t>
            </a:r>
            <a:r>
              <a:rPr lang="vi-VN" sz="2800" kern="100" dirty="0" err="1">
                <a:effectLst/>
                <a:latin typeface="Times New Roman" panose="02020603050405020304" pitchFamily="18" charset="0"/>
                <a:ea typeface="Calibri" panose="020F0502020204030204" pitchFamily="34" charset="0"/>
                <a:cs typeface="Times New Roman" panose="02020603050405020304" pitchFamily="18" charset="0"/>
              </a:rPr>
              <a:t>UBND</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 tỉnh ban hành Công văn chỉ đạo xử lý các cơ sở không bảo đảm yêu cầu về </a:t>
            </a:r>
            <a:r>
              <a:rPr lang="vi-VN" sz="2800" kern="100" dirty="0" err="1">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Aft>
                <a:spcPts val="600"/>
              </a:spcAft>
              <a:buNone/>
            </a:pP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Ngày 24/8/2021, Chủ tịch </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tỉnh ban hành Công văn số 597/</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UBND-VP5</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chỉ đạo các Sở ban, ngành và </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các huyện, thành phố  tổ chức tuyên truyền, kiểm tra hướng dẫn các cơ sở chưa bảo đảm yêu cầu về </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tự khắc phục các tồn tại về </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PCCC</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giao Sở Kế hoạch và Đầu tư chủ trì phối hợp với Sở Tài chính và các đơn vị liên quan tham mưu </a:t>
            </a:r>
            <a:r>
              <a:rPr lang="vi-VN" sz="2800" kern="100"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UBND</a:t>
            </a:r>
            <a:r>
              <a:rPr lang="vi-VN"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tỉnh bố trí nguồn kinh phí để tổ chức thực hiện đối với các cơ sở thuộc diện ngân sách nhà nước cấp</a:t>
            </a:r>
            <a:r>
              <a:rPr lang="en-US" sz="2800" kern="1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văn</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bản</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này</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gửi</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các</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Sở</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ban,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ngành</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để</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triển</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khai</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thực</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hiện</a:t>
            </a:r>
            <a:r>
              <a:rPr lang="en-US" sz="2800" kern="1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Aft>
                <a:spcPts val="600"/>
              </a:spcAft>
              <a:buNone/>
            </a:pPr>
            <a:r>
              <a:rPr lang="en-US" sz="2800" kern="1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Phương</a:t>
            </a:r>
            <a:r>
              <a:rPr lang="en-US" sz="2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2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khắc</a:t>
            </a:r>
            <a:r>
              <a:rPr lang="en-US" sz="2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phục</a:t>
            </a:r>
            <a:r>
              <a:rPr lang="en-US" sz="2800" kern="1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9056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a:noFill/>
          <a:ln>
            <a:noFill/>
          </a:ln>
        </p:spPr>
        <p:txBody>
          <a:bodyPr>
            <a:normAutofit/>
          </a:bodyPr>
          <a:lstStyle/>
          <a:p>
            <a:pPr marL="88900" indent="635000" algn="just">
              <a:lnSpc>
                <a:spcPts val="2800"/>
              </a:lnSpc>
              <a:spcBef>
                <a:spcPts val="600"/>
              </a:spcBef>
              <a:spcAft>
                <a:spcPts val="60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1.2.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PCCC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2001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vi </a:t>
            </a:r>
            <a:r>
              <a:rPr lang="en-US"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phạm</a:t>
            </a:r>
            <a:r>
              <a:rPr lang="en-US"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PCCC </a:t>
            </a:r>
            <a:r>
              <a:rPr lang="en-US"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Về giao thông phục vụ chữa cháy và cứu nạn, cứu hộ</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ề bậc chịu lửa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ề ngăn chặn cháy lan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ề trang bị phương tiện phòng cháy và chữa cháy và hệ thống kỹ thuật có liên quan về phòng cháy và chữa cháy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Bef>
                <a:spcPts val="600"/>
              </a:spcBef>
              <a:spcAft>
                <a:spcPts val="60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Bef>
                <a:spcPts val="600"/>
              </a:spcBef>
              <a:spcAft>
                <a:spcPts val="6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35/2003/</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-CP,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2003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phủQuy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Bef>
                <a:spcPts val="600"/>
              </a:spcBef>
              <a:spcAft>
                <a:spcPts val="6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79/2014/</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-CP,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31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07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2014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phủQuy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sửa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2800"/>
              </a:lnSpc>
              <a:spcBef>
                <a:spcPts val="600"/>
              </a:spcBef>
              <a:spcAft>
                <a:spcPts val="600"/>
              </a:spcAft>
              <a:buNone/>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04/04/2003- 31/7/2014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III: Danh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Nghị</a:t>
            </a:r>
            <a:r>
              <a:rPr lang="en-US" sz="2800"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định</a:t>
            </a:r>
            <a:r>
              <a:rPr lang="en-US" sz="2800"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35/2003/</a:t>
            </a:r>
            <a:r>
              <a:rPr lang="en-US" sz="2800"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NĐ</a:t>
            </a:r>
            <a:r>
              <a:rPr lang="en-US" sz="2800"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-CP):</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282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a:bodyPr>
          <a:lstStyle/>
          <a:p>
            <a:pPr marL="0" indent="723900" algn="just">
              <a:lnSpc>
                <a:spcPts val="3000"/>
              </a:lnSpc>
              <a:spcBef>
                <a:spcPts val="1200"/>
              </a:spcBef>
              <a:spcAft>
                <a:spcPts val="1200"/>
              </a:spcAft>
              <a:buNone/>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01/08/2014- 24/11/2020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IV: Danh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79/2014/</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-CP):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25/11/2020 –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V: Danh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Nghị</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 136/2020/</a:t>
            </a:r>
            <a:r>
              <a:rPr lang="en-US" sz="2800" i="1" dirty="0" err="1">
                <a:effectLst/>
                <a:latin typeface="Times New Roman" panose="02020603050405020304" pitchFamily="18" charset="0"/>
                <a:ea typeface="Calibri" panose="020F0502020204030204" pitchFamily="34" charset="0"/>
                <a:cs typeface="Times New Roman" panose="02020603050405020304" pitchFamily="18" charset="0"/>
              </a:rPr>
              <a:t>NĐ</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-CP):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mầm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dạy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52685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a:bodyPr>
          <a:lstStyle/>
          <a:p>
            <a:pPr marL="88900" indent="635000" algn="just">
              <a:lnSpc>
                <a:spcPts val="3000"/>
              </a:lnSpc>
              <a:spcBef>
                <a:spcPts val="600"/>
              </a:spcBef>
              <a:spcAft>
                <a:spcPts val="600"/>
              </a:spcAft>
              <a:buNone/>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cháy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chữa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cháy</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600"/>
              </a:spcBef>
              <a:spcAft>
                <a:spcPts val="600"/>
              </a:spcAft>
              <a:buNone/>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tuy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TCVN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3890:2009,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TCVN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3890:2023,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QCVN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06:2010,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QCVN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06:2022 an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PCCC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fontAlgn="base">
              <a:lnSpc>
                <a:spcPts val="3000"/>
              </a:lnSpc>
              <a:spcBef>
                <a:spcPts val="600"/>
              </a:spcBef>
              <a:spcAft>
                <a:spcPts val="600"/>
              </a:spcAft>
              <a:buNone/>
            </a:pP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Trang </a:t>
            </a:r>
            <a:r>
              <a:rPr lang="en-US" sz="2800" b="1" dirty="0" err="1">
                <a:solidFill>
                  <a:srgbClr val="FF0000"/>
                </a:solidFill>
                <a:effectLst/>
                <a:latin typeface="Times New Roman" panose="02020603050405020304" pitchFamily="18" charset="0"/>
                <a:ea typeface="Times New Roman" panose="02020603050405020304" pitchFamily="18" charset="0"/>
              </a:rPr>
              <a:t>bị</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phương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tiện</a:t>
            </a:r>
            <a:r>
              <a:rPr lang="en-US" sz="2800" b="1" dirty="0">
                <a:solidFill>
                  <a:srgbClr val="FF0000"/>
                </a:solidFill>
                <a:effectLst/>
                <a:latin typeface="Times New Roman" panose="02020603050405020304" pitchFamily="18" charset="0"/>
                <a:ea typeface="Times New Roman" panose="02020603050405020304" pitchFamily="18" charset="0"/>
              </a:rPr>
              <a:t> PCCC </a:t>
            </a:r>
            <a:r>
              <a:rPr lang="en-US" sz="2800" b="1" dirty="0" err="1">
                <a:solidFill>
                  <a:srgbClr val="FF0000"/>
                </a:solidFill>
                <a:effectLst/>
                <a:latin typeface="Times New Roman" panose="02020603050405020304" pitchFamily="18" charset="0"/>
                <a:ea typeface="Times New Roman" panose="02020603050405020304" pitchFamily="18" charset="0"/>
              </a:rPr>
              <a:t>theo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TCVN</a:t>
            </a:r>
            <a:r>
              <a:rPr lang="en-US" sz="2800" b="1" dirty="0">
                <a:solidFill>
                  <a:srgbClr val="FF0000"/>
                </a:solidFill>
                <a:effectLst/>
                <a:latin typeface="Times New Roman" panose="02020603050405020304" pitchFamily="18" charset="0"/>
                <a:ea typeface="Times New Roman" panose="02020603050405020304" pitchFamily="18" charset="0"/>
              </a:rPr>
              <a:t> 3890:2009</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áp</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sở</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xây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từ</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năm</a:t>
            </a:r>
            <a:r>
              <a:rPr lang="en-US" sz="2800" dirty="0">
                <a:solidFill>
                  <a:srgbClr val="FF0000"/>
                </a:solidFill>
                <a:effectLst/>
                <a:latin typeface="Times New Roman" panose="02020603050405020304" pitchFamily="18" charset="0"/>
                <a:ea typeface="Times New Roman" panose="02020603050405020304" pitchFamily="18" charset="0"/>
              </a:rPr>
              <a:t> 2009 </a:t>
            </a:r>
            <a:r>
              <a:rPr lang="en-US" sz="2800" dirty="0" err="1">
                <a:solidFill>
                  <a:srgbClr val="FF0000"/>
                </a:solidFill>
                <a:effectLst/>
                <a:latin typeface="Times New Roman" panose="02020603050405020304" pitchFamily="18" charset="0"/>
                <a:ea typeface="Times New Roman" panose="02020603050405020304" pitchFamily="18" charset="0"/>
              </a:rPr>
              <a:t>đến</a:t>
            </a:r>
            <a:r>
              <a:rPr lang="en-US" sz="2800" dirty="0">
                <a:solidFill>
                  <a:srgbClr val="FF0000"/>
                </a:solidFill>
                <a:effectLst/>
                <a:latin typeface="Times New Roman" panose="02020603050405020304" pitchFamily="18" charset="0"/>
                <a:ea typeface="Times New Roman" panose="02020603050405020304" pitchFamily="18" charset="0"/>
              </a:rPr>
              <a:t> 27/2/2023)</a:t>
            </a: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graphicFrame>
        <p:nvGraphicFramePr>
          <p:cNvPr id="5" name="Bảng 4">
            <a:extLst>
              <a:ext uri="{FF2B5EF4-FFF2-40B4-BE49-F238E27FC236}">
                <a16:creationId xmlns:a16="http://schemas.microsoft.com/office/drawing/2014/main" id="{741B321B-2EC8-896C-3729-453AED762520}"/>
              </a:ext>
            </a:extLst>
          </p:cNvPr>
          <p:cNvGraphicFramePr>
            <a:graphicFrameLocks noGrp="1"/>
          </p:cNvGraphicFramePr>
          <p:nvPr>
            <p:extLst>
              <p:ext uri="{D42A27DB-BD31-4B8C-83A1-F6EECF244321}">
                <p14:modId xmlns:p14="http://schemas.microsoft.com/office/powerpoint/2010/main" val="782765473"/>
              </p:ext>
            </p:extLst>
          </p:nvPr>
        </p:nvGraphicFramePr>
        <p:xfrm>
          <a:off x="152400" y="3721100"/>
          <a:ext cx="11531601" cy="3136899"/>
        </p:xfrm>
        <a:graphic>
          <a:graphicData uri="http://schemas.openxmlformats.org/drawingml/2006/table">
            <a:tbl>
              <a:tblPr firstRow="1" firstCol="1" bandRow="1">
                <a:tableStyleId>{5C22544A-7EE6-4342-B048-85BDC9FD1C3A}</a:tableStyleId>
              </a:tblPr>
              <a:tblGrid>
                <a:gridCol w="3163474">
                  <a:extLst>
                    <a:ext uri="{9D8B030D-6E8A-4147-A177-3AD203B41FA5}">
                      <a16:colId xmlns:a16="http://schemas.microsoft.com/office/drawing/2014/main" val="1085265797"/>
                    </a:ext>
                  </a:extLst>
                </a:gridCol>
                <a:gridCol w="1870829">
                  <a:extLst>
                    <a:ext uri="{9D8B030D-6E8A-4147-A177-3AD203B41FA5}">
                      <a16:colId xmlns:a16="http://schemas.microsoft.com/office/drawing/2014/main" val="1230201462"/>
                    </a:ext>
                  </a:extLst>
                </a:gridCol>
                <a:gridCol w="3248649">
                  <a:extLst>
                    <a:ext uri="{9D8B030D-6E8A-4147-A177-3AD203B41FA5}">
                      <a16:colId xmlns:a16="http://schemas.microsoft.com/office/drawing/2014/main" val="1583602253"/>
                    </a:ext>
                  </a:extLst>
                </a:gridCol>
                <a:gridCol w="3248649">
                  <a:extLst>
                    <a:ext uri="{9D8B030D-6E8A-4147-A177-3AD203B41FA5}">
                      <a16:colId xmlns:a16="http://schemas.microsoft.com/office/drawing/2014/main" val="3519377262"/>
                    </a:ext>
                  </a:extLst>
                </a:gridCol>
              </a:tblGrid>
              <a:tr h="1070231">
                <a:tc rowSpan="2">
                  <a:txBody>
                    <a:bodyPr/>
                    <a:lstStyle/>
                    <a:p>
                      <a:pPr algn="ctr" fontAlgn="base">
                        <a:lnSpc>
                          <a:spcPts val="1800"/>
                        </a:lnSpc>
                        <a:spcBef>
                          <a:spcPts val="600"/>
                        </a:spcBef>
                        <a:spcAft>
                          <a:spcPts val="800"/>
                        </a:spcAft>
                      </a:pPr>
                      <a:r>
                        <a:rPr lang="en-US" sz="1300">
                          <a:effectLst/>
                        </a:rPr>
                        <a:t>Mức nguy hiểm cháy</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2">
                  <a:txBody>
                    <a:bodyPr/>
                    <a:lstStyle/>
                    <a:p>
                      <a:pPr algn="ctr" fontAlgn="base">
                        <a:lnSpc>
                          <a:spcPts val="1800"/>
                        </a:lnSpc>
                        <a:spcBef>
                          <a:spcPts val="600"/>
                        </a:spcBef>
                        <a:spcAft>
                          <a:spcPts val="800"/>
                        </a:spcAft>
                      </a:pPr>
                      <a:r>
                        <a:rPr lang="en-US" sz="1300">
                          <a:effectLst/>
                        </a:rPr>
                        <a:t>Định mức trang bị</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2">
                  <a:txBody>
                    <a:bodyPr/>
                    <a:lstStyle/>
                    <a:p>
                      <a:pPr algn="ctr" fontAlgn="base">
                        <a:lnSpc>
                          <a:spcPts val="1800"/>
                        </a:lnSpc>
                        <a:spcBef>
                          <a:spcPts val="600"/>
                        </a:spcBef>
                        <a:spcAft>
                          <a:spcPts val="800"/>
                        </a:spcAft>
                      </a:pPr>
                      <a:r>
                        <a:rPr lang="en-US" sz="1300">
                          <a:effectLst/>
                        </a:rPr>
                        <a:t>Khoảng cách di chuyển lớn nhất đến bình chữa cháy xách tay, bình chữa cháy có bánh xe</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vi-VN"/>
                    </a:p>
                  </a:txBody>
                  <a:tcPr/>
                </a:tc>
                <a:extLst>
                  <a:ext uri="{0D108BD9-81ED-4DB2-BD59-A6C34878D82A}">
                    <a16:rowId xmlns:a16="http://schemas.microsoft.com/office/drawing/2014/main" val="673923720"/>
                  </a:ext>
                </a:extLst>
              </a:tr>
              <a:tr h="516436">
                <a:tc vMerge="1">
                  <a:txBody>
                    <a:bodyPr/>
                    <a:lstStyle/>
                    <a:p>
                      <a:endParaRPr lang="vi-VN"/>
                    </a:p>
                  </a:txBody>
                  <a:tcPr/>
                </a:tc>
                <a:tc vMerge="1">
                  <a:txBody>
                    <a:bodyPr/>
                    <a:lstStyle/>
                    <a:p>
                      <a:endParaRPr lang="vi-VN"/>
                    </a:p>
                  </a:txBody>
                  <a:tcPr/>
                </a:tc>
                <a:tc>
                  <a:txBody>
                    <a:bodyPr/>
                    <a:lstStyle/>
                    <a:p>
                      <a:pPr algn="ctr" fontAlgn="base">
                        <a:lnSpc>
                          <a:spcPts val="1800"/>
                        </a:lnSpc>
                        <a:spcBef>
                          <a:spcPts val="600"/>
                        </a:spcBef>
                        <a:spcAft>
                          <a:spcPts val="800"/>
                        </a:spcAft>
                      </a:pPr>
                      <a:r>
                        <a:rPr lang="en-US" sz="1300">
                          <a:effectLst/>
                        </a:rPr>
                        <a:t>Đối với đám cháy chất rắn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Đối với đám cháy chất lỏng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66738153"/>
                  </a:ext>
                </a:extLst>
              </a:tr>
              <a:tr h="516744">
                <a:tc>
                  <a:txBody>
                    <a:bodyPr/>
                    <a:lstStyle/>
                    <a:p>
                      <a:pPr algn="ctr" fontAlgn="base">
                        <a:lnSpc>
                          <a:spcPts val="1800"/>
                        </a:lnSpc>
                        <a:spcBef>
                          <a:spcPts val="600"/>
                        </a:spcBef>
                        <a:spcAft>
                          <a:spcPts val="800"/>
                        </a:spcAft>
                      </a:pPr>
                      <a:r>
                        <a:rPr lang="en-US" sz="1300">
                          <a:effectLst/>
                        </a:rPr>
                        <a:t>Thấp</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dirty="0">
                          <a:effectLst/>
                        </a:rPr>
                        <a:t>1 </a:t>
                      </a:r>
                      <a:r>
                        <a:rPr lang="en-US" sz="1300" dirty="0" err="1">
                          <a:effectLst/>
                        </a:rPr>
                        <a:t>bình</a:t>
                      </a:r>
                      <a:r>
                        <a:rPr lang="en-US" sz="1300" dirty="0">
                          <a:effectLst/>
                        </a:rPr>
                        <a:t>/</a:t>
                      </a:r>
                      <a:r>
                        <a:rPr lang="en-US" sz="1300" dirty="0" err="1">
                          <a:effectLst/>
                        </a:rPr>
                        <a:t>150m2</a:t>
                      </a:r>
                      <a:endParaRPr lang="vi-V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20 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15 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90748815"/>
                  </a:ext>
                </a:extLst>
              </a:tr>
              <a:tr h="516744">
                <a:tc>
                  <a:txBody>
                    <a:bodyPr/>
                    <a:lstStyle/>
                    <a:p>
                      <a:pPr algn="ctr" fontAlgn="base">
                        <a:lnSpc>
                          <a:spcPts val="1800"/>
                        </a:lnSpc>
                        <a:spcBef>
                          <a:spcPts val="600"/>
                        </a:spcBef>
                        <a:spcAft>
                          <a:spcPts val="800"/>
                        </a:spcAft>
                      </a:pPr>
                      <a:r>
                        <a:rPr lang="en-US" sz="1300">
                          <a:effectLst/>
                        </a:rPr>
                        <a:t>Trung bình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1 bình/75m2</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20 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15 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48581060"/>
                  </a:ext>
                </a:extLst>
              </a:tr>
              <a:tr h="516744">
                <a:tc>
                  <a:txBody>
                    <a:bodyPr/>
                    <a:lstStyle/>
                    <a:p>
                      <a:pPr algn="ctr" fontAlgn="base">
                        <a:lnSpc>
                          <a:spcPts val="1800"/>
                        </a:lnSpc>
                        <a:spcBef>
                          <a:spcPts val="600"/>
                        </a:spcBef>
                        <a:spcAft>
                          <a:spcPts val="800"/>
                        </a:spcAft>
                      </a:pPr>
                      <a:r>
                        <a:rPr lang="en-US" sz="1300">
                          <a:effectLst/>
                        </a:rPr>
                        <a:t>Cao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1 bình/50m2</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a:effectLst/>
                        </a:rPr>
                        <a:t>15 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ctr" fontAlgn="base">
                        <a:lnSpc>
                          <a:spcPts val="1800"/>
                        </a:lnSpc>
                        <a:spcBef>
                          <a:spcPts val="600"/>
                        </a:spcBef>
                        <a:spcAft>
                          <a:spcPts val="800"/>
                        </a:spcAft>
                      </a:pPr>
                      <a:r>
                        <a:rPr lang="en-US" sz="1300" dirty="0">
                          <a:effectLst/>
                        </a:rPr>
                        <a:t>15 m</a:t>
                      </a:r>
                      <a:endParaRPr lang="vi-VN"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092231342"/>
                  </a:ext>
                </a:extLst>
              </a:tr>
            </a:tbl>
          </a:graphicData>
        </a:graphic>
      </p:graphicFrame>
    </p:spTree>
    <p:extLst>
      <p:ext uri="{BB962C8B-B14F-4D97-AF65-F5344CB8AC3E}">
        <p14:creationId xmlns:p14="http://schemas.microsoft.com/office/powerpoint/2010/main" val="196423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381001" y="118753"/>
            <a:ext cx="11138064" cy="6739247"/>
          </a:xfrm>
        </p:spPr>
        <p:txBody>
          <a:bodyPr/>
          <a:lstStyle/>
          <a:p>
            <a:pPr marL="0" indent="534988" algn="just">
              <a:lnSpc>
                <a:spcPts val="3000"/>
              </a:lnSpc>
              <a:spcBef>
                <a:spcPts val="1200"/>
              </a:spcBef>
              <a:spcAft>
                <a:spcPts val="1200"/>
              </a:spcAft>
              <a:buNone/>
            </a:pPr>
            <a:endParaRPr lang="en-US" sz="2800" b="1" dirty="0">
              <a:effectLst/>
              <a:highlight>
                <a:srgbClr val="00FF00"/>
              </a:highlight>
              <a:latin typeface="+mj-lt"/>
              <a:ea typeface="Times New Roman" panose="02020603050405020304" pitchFamily="18" charset="0"/>
              <a:cs typeface="Times New Roman" panose="02020603050405020304" pitchFamily="18" charset="0"/>
            </a:endParaRPr>
          </a:p>
          <a:p>
            <a:pPr marL="0" indent="534988" algn="just">
              <a:lnSpc>
                <a:spcPts val="3000"/>
              </a:lnSpc>
              <a:spcBef>
                <a:spcPts val="1200"/>
              </a:spcBef>
              <a:spcAft>
                <a:spcPts val="1200"/>
              </a:spcAft>
              <a:buNone/>
            </a:pPr>
            <a:r>
              <a:rPr lang="vi-VN" sz="3200" b="1" dirty="0">
                <a:effectLst/>
                <a:latin typeface="+mj-lt"/>
                <a:ea typeface="Times New Roman" panose="02020603050405020304" pitchFamily="18" charset="0"/>
                <a:cs typeface="Times New Roman" panose="02020603050405020304" pitchFamily="18" charset="0"/>
              </a:rPr>
              <a:t>2. Các Nghị định</a:t>
            </a:r>
            <a:r>
              <a:rPr lang="en-US" sz="3200" b="1" dirty="0">
                <a:effectLst/>
                <a:latin typeface="+mj-lt"/>
                <a:ea typeface="Times New Roman" panose="02020603050405020304" pitchFamily="18" charset="0"/>
                <a:cs typeface="Times New Roman" panose="02020603050405020304" pitchFamily="18" charset="0"/>
              </a:rPr>
              <a:t> </a:t>
            </a:r>
            <a:r>
              <a:rPr lang="en-US" sz="3200" b="1" dirty="0" err="1">
                <a:effectLst/>
                <a:latin typeface="+mj-lt"/>
                <a:ea typeface="Times New Roman" panose="02020603050405020304" pitchFamily="18" charset="0"/>
                <a:cs typeface="Times New Roman" panose="02020603050405020304" pitchFamily="18" charset="0"/>
              </a:rPr>
              <a:t>của</a:t>
            </a:r>
            <a:r>
              <a:rPr lang="en-US" sz="3200" b="1" dirty="0">
                <a:effectLst/>
                <a:latin typeface="+mj-lt"/>
                <a:ea typeface="Times New Roman" panose="02020603050405020304" pitchFamily="18" charset="0"/>
                <a:cs typeface="Times New Roman" panose="02020603050405020304" pitchFamily="18" charset="0"/>
              </a:rPr>
              <a:t> </a:t>
            </a:r>
            <a:r>
              <a:rPr lang="en-US" sz="3200" b="1" dirty="0" err="1">
                <a:effectLst/>
                <a:latin typeface="+mj-lt"/>
                <a:ea typeface="Times New Roman" panose="02020603050405020304" pitchFamily="18" charset="0"/>
                <a:cs typeface="Times New Roman" panose="02020603050405020304" pitchFamily="18" charset="0"/>
              </a:rPr>
              <a:t>Chính</a:t>
            </a:r>
            <a:r>
              <a:rPr lang="en-US" sz="3200" b="1" dirty="0">
                <a:effectLst/>
                <a:latin typeface="+mj-lt"/>
                <a:ea typeface="Times New Roman" panose="02020603050405020304" pitchFamily="18" charset="0"/>
                <a:cs typeface="Times New Roman" panose="02020603050405020304" pitchFamily="18" charset="0"/>
              </a:rPr>
              <a:t> </a:t>
            </a:r>
            <a:r>
              <a:rPr lang="en-US" sz="3200" b="1" dirty="0" err="1">
                <a:effectLst/>
                <a:latin typeface="+mj-lt"/>
                <a:ea typeface="Times New Roman" panose="02020603050405020304" pitchFamily="18" charset="0"/>
                <a:cs typeface="Times New Roman" panose="02020603050405020304" pitchFamily="18" charset="0"/>
              </a:rPr>
              <a:t>phủ</a:t>
            </a:r>
            <a:endParaRPr lang="vi-VN" sz="3200" b="1" dirty="0">
              <a:effectLst/>
              <a:latin typeface="+mj-lt"/>
              <a:ea typeface="Times New Roman" panose="02020603050405020304" pitchFamily="18" charset="0"/>
              <a:cs typeface="Times New Roman" panose="02020603050405020304" pitchFamily="18" charset="0"/>
            </a:endParaRPr>
          </a:p>
          <a:p>
            <a:pPr marL="0" indent="534988" algn="just">
              <a:lnSpc>
                <a:spcPts val="3500"/>
              </a:lnSpc>
              <a:spcBef>
                <a:spcPts val="1800"/>
              </a:spcBef>
              <a:spcAft>
                <a:spcPts val="1800"/>
              </a:spcAft>
              <a:buFontTx/>
              <a:buChar char="-"/>
            </a:pPr>
            <a:r>
              <a:rPr lang="vi-VN" sz="3200" dirty="0">
                <a:effectLst/>
                <a:latin typeface="+mj-lt"/>
                <a:ea typeface="Calibri" panose="020F0502020204030204" pitchFamily="34" charset="0"/>
                <a:cs typeface="Arial" panose="020B0604020202020204" pitchFamily="34" charset="0"/>
              </a:rPr>
              <a:t>Nghị định số 83/2017/NĐ-CP ngày 18/7/2017 quy định về công tác CNCH của lực lượng PCCC.</a:t>
            </a:r>
          </a:p>
          <a:p>
            <a:pPr marL="0" indent="534988" algn="just">
              <a:lnSpc>
                <a:spcPts val="3500"/>
              </a:lnSpc>
              <a:spcBef>
                <a:spcPts val="1800"/>
              </a:spcBef>
              <a:spcAft>
                <a:spcPts val="1800"/>
              </a:spcAft>
              <a:buNone/>
            </a:pPr>
            <a:r>
              <a:rPr lang="vi-VN" sz="3200" dirty="0">
                <a:effectLst/>
                <a:latin typeface="+mj-lt"/>
                <a:ea typeface="Calibri" panose="020F0502020204030204" pitchFamily="34" charset="0"/>
                <a:cs typeface="Arial" panose="020B0604020202020204" pitchFamily="34" charset="0"/>
              </a:rPr>
              <a:t>- Nghị định số 136/2020/NĐ-CP</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ngày</a:t>
            </a:r>
            <a:r>
              <a:rPr lang="en-US" sz="3200" dirty="0">
                <a:effectLst/>
                <a:latin typeface="+mj-lt"/>
                <a:ea typeface="Calibri" panose="020F0502020204030204" pitchFamily="34" charset="0"/>
                <a:cs typeface="Arial" panose="020B0604020202020204" pitchFamily="34" charset="0"/>
              </a:rPr>
              <a:t> 24/11/2020 </a:t>
            </a:r>
            <a:r>
              <a:rPr lang="en-US" sz="3200" dirty="0" err="1">
                <a:effectLst/>
                <a:latin typeface="+mj-lt"/>
                <a:ea typeface="Calibri" panose="020F0502020204030204" pitchFamily="34" charset="0"/>
                <a:cs typeface="Arial" panose="020B0604020202020204" pitchFamily="34" charset="0"/>
              </a:rPr>
              <a:t>của</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Chính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phủ</a:t>
            </a:r>
            <a:r>
              <a:rPr lang="vi-VN" sz="3200" dirty="0">
                <a:effectLst/>
                <a:latin typeface="+mj-lt"/>
                <a:ea typeface="Calibri" panose="020F0502020204030204" pitchFamily="34" charset="0"/>
                <a:cs typeface="Arial" panose="020B0604020202020204" pitchFamily="34" charset="0"/>
              </a:rPr>
              <a:t> quy định chi tiết một số điều và biện pháp thi hành Luật PCCC và Luật sửa đổi, bổ sung một số điều của Luật PCCC</a:t>
            </a:r>
            <a:r>
              <a:rPr lang="vi-VN" sz="3200" i="1" dirty="0">
                <a:effectLst/>
                <a:latin typeface="+mj-lt"/>
                <a:ea typeface="Calibri" panose="020F0502020204030204" pitchFamily="34" charset="0"/>
                <a:cs typeface="Arial" panose="020B0604020202020204" pitchFamily="34" charset="0"/>
              </a:rPr>
              <a:t>.</a:t>
            </a:r>
            <a:endParaRPr lang="vi-VN" sz="3200" dirty="0">
              <a:effectLst/>
              <a:latin typeface="+mj-lt"/>
              <a:ea typeface="Calibri" panose="020F0502020204030204" pitchFamily="34" charset="0"/>
              <a:cs typeface="Arial" panose="020B0604020202020204" pitchFamily="34" charset="0"/>
            </a:endParaRPr>
          </a:p>
          <a:p>
            <a:pPr marL="0" indent="534988" algn="just">
              <a:lnSpc>
                <a:spcPts val="3500"/>
              </a:lnSpc>
              <a:spcBef>
                <a:spcPts val="1800"/>
              </a:spcBef>
              <a:spcAft>
                <a:spcPts val="1800"/>
              </a:spcAft>
              <a:buNone/>
            </a:pP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Nghị</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định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số</a:t>
            </a:r>
            <a:r>
              <a:rPr lang="en-US" sz="3200" dirty="0">
                <a:effectLst/>
                <a:latin typeface="+mj-lt"/>
                <a:ea typeface="Calibri" panose="020F0502020204030204" pitchFamily="34" charset="0"/>
                <a:cs typeface="Arial" panose="020B0604020202020204" pitchFamily="34" charset="0"/>
              </a:rPr>
              <a:t> 144/2021/</a:t>
            </a:r>
            <a:r>
              <a:rPr lang="en-US" sz="3200" dirty="0" err="1">
                <a:effectLst/>
                <a:latin typeface="+mj-lt"/>
                <a:ea typeface="Calibri" panose="020F0502020204030204" pitchFamily="34" charset="0"/>
                <a:cs typeface="Arial" panose="020B0604020202020204" pitchFamily="34" charset="0"/>
              </a:rPr>
              <a:t>NĐ</a:t>
            </a:r>
            <a:r>
              <a:rPr lang="en-US" sz="3200" dirty="0">
                <a:effectLst/>
                <a:latin typeface="+mj-lt"/>
                <a:ea typeface="Calibri" panose="020F0502020204030204" pitchFamily="34" charset="0"/>
                <a:cs typeface="Arial" panose="020B0604020202020204" pitchFamily="34" charset="0"/>
              </a:rPr>
              <a:t>-CP </a:t>
            </a:r>
            <a:r>
              <a:rPr lang="en-US" sz="3200" dirty="0" err="1">
                <a:effectLst/>
                <a:latin typeface="+mj-lt"/>
                <a:ea typeface="Calibri" panose="020F0502020204030204" pitchFamily="34" charset="0"/>
                <a:cs typeface="Arial" panose="020B0604020202020204" pitchFamily="34" charset="0"/>
              </a:rPr>
              <a:t>ngày</a:t>
            </a:r>
            <a:r>
              <a:rPr lang="en-US" sz="3200" dirty="0">
                <a:effectLst/>
                <a:latin typeface="+mj-lt"/>
                <a:ea typeface="Calibri" panose="020F0502020204030204" pitchFamily="34" charset="0"/>
                <a:cs typeface="Arial" panose="020B0604020202020204" pitchFamily="34" charset="0"/>
              </a:rPr>
              <a:t> 31/12/2021 </a:t>
            </a:r>
            <a:r>
              <a:rPr lang="en-US" sz="3200" dirty="0" err="1">
                <a:effectLst/>
                <a:latin typeface="+mj-lt"/>
                <a:ea typeface="Calibri" panose="020F0502020204030204" pitchFamily="34" charset="0"/>
                <a:cs typeface="Arial" panose="020B0604020202020204" pitchFamily="34" charset="0"/>
              </a:rPr>
              <a:t>của</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Chính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phủ</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quy</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định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xử</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phạt</a:t>
            </a:r>
            <a:r>
              <a:rPr lang="en-US" sz="3200" dirty="0">
                <a:effectLst/>
                <a:latin typeface="+mj-lt"/>
                <a:ea typeface="Calibri" panose="020F0502020204030204" pitchFamily="34" charset="0"/>
                <a:cs typeface="Arial" panose="020B0604020202020204" pitchFamily="34" charset="0"/>
              </a:rPr>
              <a:t> vi </a:t>
            </a:r>
            <a:r>
              <a:rPr lang="en-US" sz="3200" dirty="0" err="1">
                <a:effectLst/>
                <a:latin typeface="+mj-lt"/>
                <a:ea typeface="Calibri" panose="020F0502020204030204" pitchFamily="34" charset="0"/>
                <a:cs typeface="Arial" panose="020B0604020202020204" pitchFamily="34" charset="0"/>
              </a:rPr>
              <a:t>phạm</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hành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chính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trong</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lĩnh</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vực</a:t>
            </a:r>
            <a:r>
              <a:rPr lang="en-US" sz="3200" dirty="0">
                <a:effectLst/>
                <a:latin typeface="+mj-lt"/>
                <a:ea typeface="Calibri" panose="020F0502020204030204" pitchFamily="34" charset="0"/>
                <a:cs typeface="Arial" panose="020B0604020202020204" pitchFamily="34" charset="0"/>
              </a:rPr>
              <a:t> PCCC </a:t>
            </a:r>
            <a:r>
              <a:rPr lang="en-US" sz="3200" dirty="0" err="1">
                <a:effectLst/>
                <a:latin typeface="+mj-lt"/>
                <a:ea typeface="Calibri" panose="020F0502020204030204" pitchFamily="34" charset="0"/>
                <a:cs typeface="Arial" panose="020B0604020202020204" pitchFamily="34" charset="0"/>
              </a:rPr>
              <a:t>và</a:t>
            </a:r>
            <a:r>
              <a:rPr lang="en-US" sz="3200" dirty="0">
                <a:effectLst/>
                <a:latin typeface="+mj-lt"/>
                <a:ea typeface="Calibri" panose="020F0502020204030204" pitchFamily="34" charset="0"/>
                <a:cs typeface="Arial" panose="020B0604020202020204" pitchFamily="34" charset="0"/>
              </a:rPr>
              <a:t> </a:t>
            </a:r>
            <a:r>
              <a:rPr lang="en-US" sz="3200" dirty="0" err="1">
                <a:effectLst/>
                <a:latin typeface="+mj-lt"/>
                <a:ea typeface="Calibri" panose="020F0502020204030204" pitchFamily="34" charset="0"/>
                <a:cs typeface="Arial" panose="020B0604020202020204" pitchFamily="34" charset="0"/>
              </a:rPr>
              <a:t>CNCH</a:t>
            </a:r>
            <a:r>
              <a:rPr lang="en-US" sz="3200" dirty="0">
                <a:effectLst/>
                <a:latin typeface="+mj-lt"/>
                <a:ea typeface="Calibri" panose="020F0502020204030204" pitchFamily="34" charset="0"/>
                <a:cs typeface="Arial" panose="020B0604020202020204" pitchFamily="34" charset="0"/>
              </a:rPr>
              <a:t>.</a:t>
            </a:r>
            <a:endParaRPr lang="vi-VN" sz="3200" dirty="0">
              <a:effectLst/>
              <a:latin typeface="+mj-lt"/>
              <a:ea typeface="Calibri" panose="020F0502020204030204" pitchFamily="34" charset="0"/>
              <a:cs typeface="Arial" panose="020B0604020202020204" pitchFamily="34" charset="0"/>
            </a:endParaRPr>
          </a:p>
          <a:p>
            <a:endParaRPr lang="vi-VN" dirty="0"/>
          </a:p>
        </p:txBody>
      </p:sp>
    </p:spTree>
    <p:extLst>
      <p:ext uri="{BB962C8B-B14F-4D97-AF65-F5344CB8AC3E}">
        <p14:creationId xmlns:p14="http://schemas.microsoft.com/office/powerpoint/2010/main" val="214481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92500"/>
          </a:bodyPr>
          <a:lstStyle/>
          <a:p>
            <a:pPr marL="0" indent="723900" fontAlgn="base">
              <a:lnSpc>
                <a:spcPts val="3000"/>
              </a:lnSpc>
              <a:spcBef>
                <a:spcPts val="1200"/>
              </a:spcBef>
              <a:spcAft>
                <a:spcPts val="1200"/>
              </a:spcAft>
              <a:buNone/>
            </a:pP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Các</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loại</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nhà</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và</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công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trình</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phải</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trang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bị</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hệ</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thống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báo</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cháy</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tự</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động</a:t>
            </a:r>
            <a:r>
              <a:rPr lang="en-US" sz="2800" b="1" dirty="0">
                <a:effectLst/>
                <a:highlight>
                  <a:srgbClr val="FFFF00"/>
                </a:highlight>
                <a:latin typeface="Times New Roman" panose="02020603050405020304" pitchFamily="18" charset="0"/>
                <a:ea typeface="Calibri" panose="020F0502020204030204" pitchFamily="34" charset="0"/>
              </a:rPr>
              <a:t>:</a:t>
            </a:r>
            <a:endParaRPr lang="vi-VN" sz="2800" b="1" dirty="0">
              <a:effectLst/>
              <a:highlight>
                <a:srgbClr val="FFFF00"/>
              </a:highlight>
              <a:latin typeface="Times New Roman" panose="02020603050405020304" pitchFamily="18" charset="0"/>
              <a:ea typeface="Times New Roman" panose="02020603050405020304" pitchFamily="18" charset="0"/>
            </a:endParaRPr>
          </a:p>
          <a:p>
            <a:pPr marL="0" indent="723900" fontAlgn="base">
              <a:lnSpc>
                <a:spcPts val="3000"/>
              </a:lnSpc>
              <a:spcBef>
                <a:spcPts val="1200"/>
              </a:spcBef>
              <a:spcAft>
                <a:spcPts val="1200"/>
              </a:spcAft>
              <a:buNone/>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trụ</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phòng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5 </a:t>
            </a:r>
            <a:r>
              <a:rPr lang="en-US" sz="2800" dirty="0" err="1">
                <a:solidFill>
                  <a:srgbClr val="000000"/>
                </a:solidFill>
                <a:effectLst/>
                <a:latin typeface="Times New Roman" panose="02020603050405020304" pitchFamily="18" charset="0"/>
                <a:ea typeface="Calibri" panose="020F0502020204030204" pitchFamily="34" charset="0"/>
              </a:rPr>
              <a:t>tầng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hoặc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5.000 </a:t>
            </a:r>
            <a:r>
              <a:rPr lang="en-US" sz="2800" dirty="0" err="1">
                <a:solidFill>
                  <a:srgbClr val="000000"/>
                </a:solidFill>
                <a:effectLst/>
                <a:latin typeface="Times New Roman" panose="02020603050405020304" pitchFamily="18" charset="0"/>
                <a:ea typeface="Calibri" panose="020F0502020204030204" pitchFamily="34" charset="0"/>
              </a:rPr>
              <a:t>m3</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effectLst/>
              <a:latin typeface="Times New Roman" panose="02020603050405020304" pitchFamily="18" charset="0"/>
              <a:ea typeface="Times New Roman" panose="02020603050405020304" pitchFamily="18" charset="0"/>
            </a:endParaRPr>
          </a:p>
          <a:p>
            <a:pPr marL="0" indent="723900" algn="just">
              <a:lnSpc>
                <a:spcPts val="3000"/>
              </a:lnSpc>
              <a:spcBef>
                <a:spcPts val="1200"/>
              </a:spcBef>
              <a:spcAft>
                <a:spcPts val="1200"/>
              </a:spcAf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5.000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1000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m3</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fontAlgn="base">
              <a:lnSpc>
                <a:spcPts val="3000"/>
              </a:lnSpc>
              <a:spcBef>
                <a:spcPts val="1200"/>
              </a:spcBef>
              <a:spcAft>
                <a:spcPts val="1200"/>
              </a:spcAft>
              <a:buNone/>
            </a:pPr>
            <a:r>
              <a:rPr lang="en-US" sz="2800" dirty="0">
                <a:solidFill>
                  <a:srgbClr val="FF0000"/>
                </a:solidFill>
                <a:effectLst/>
                <a:latin typeface="Times New Roman" panose="02020603050405020304" pitchFamily="18" charset="0"/>
                <a:ea typeface="Calibri" panose="020F0502020204030204" pitchFamily="34" charset="0"/>
              </a:rPr>
              <a:t> </a:t>
            </a:r>
            <a:r>
              <a:rPr lang="en-US" sz="2800" b="1" dirty="0">
                <a:effectLst/>
                <a:highlight>
                  <a:srgbClr val="FFFF00"/>
                </a:highlight>
                <a:latin typeface="Times New Roman" panose="02020603050405020304" pitchFamily="18" charset="0"/>
                <a:ea typeface="Calibri" panose="020F0502020204030204" pitchFamily="34" charset="0"/>
              </a:rPr>
              <a:t>* Trang </a:t>
            </a:r>
            <a:r>
              <a:rPr lang="en-US" sz="2800" b="1" dirty="0" err="1">
                <a:effectLst/>
                <a:highlight>
                  <a:srgbClr val="FFFF00"/>
                </a:highlight>
                <a:latin typeface="Times New Roman" panose="02020603050405020304" pitchFamily="18" charset="0"/>
                <a:ea typeface="Calibri" panose="020F0502020204030204" pitchFamily="34" charset="0"/>
              </a:rPr>
              <a:t>bị</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bố</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trí</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hệ</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thống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họng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nước</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chữa</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cháy</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trong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nhà</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và</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công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trình</a:t>
            </a:r>
            <a:endParaRPr lang="vi-VN" sz="2800" b="1" dirty="0">
              <a:effectLst/>
              <a:highlight>
                <a:srgbClr val="FFFF00"/>
              </a:highlight>
              <a:latin typeface="Times New Roman" panose="02020603050405020304" pitchFamily="18" charset="0"/>
              <a:ea typeface="Times New Roman" panose="02020603050405020304" pitchFamily="18" charset="0"/>
            </a:endParaRPr>
          </a:p>
          <a:p>
            <a:pPr marL="0" indent="723900" algn="just" fontAlgn="base">
              <a:lnSpc>
                <a:spcPts val="3000"/>
              </a:lnSpc>
              <a:spcBef>
                <a:spcPts val="1200"/>
              </a:spcBef>
              <a:spcAft>
                <a:spcPts val="1200"/>
              </a:spcAft>
              <a:buNone/>
            </a:pPr>
            <a:r>
              <a:rPr lang="en-US" sz="2800" dirty="0">
                <a:solidFill>
                  <a:srgbClr val="000000"/>
                </a:solidFill>
                <a:effectLst/>
                <a:latin typeface="Times New Roman" panose="02020603050405020304" pitchFamily="18" charset="0"/>
                <a:ea typeface="Calibri" panose="020F0502020204030204" pitchFamily="34" charset="0"/>
              </a:rPr>
              <a:t> -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chính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6 </a:t>
            </a:r>
            <a:r>
              <a:rPr lang="en-US" sz="2800" dirty="0" err="1">
                <a:solidFill>
                  <a:srgbClr val="000000"/>
                </a:solidFill>
                <a:effectLst/>
                <a:latin typeface="Times New Roman" panose="02020603050405020304" pitchFamily="18" charset="0"/>
                <a:ea typeface="Calibri" panose="020F0502020204030204" pitchFamily="34" charset="0"/>
              </a:rPr>
              <a:t>tầng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3 </a:t>
            </a:r>
            <a:r>
              <a:rPr lang="en-US" sz="2800" dirty="0" err="1">
                <a:solidFill>
                  <a:srgbClr val="000000"/>
                </a:solidFill>
                <a:effectLst/>
                <a:latin typeface="Times New Roman" panose="02020603050405020304" pitchFamily="18" charset="0"/>
                <a:ea typeface="Calibri" panose="020F0502020204030204" pitchFamily="34" charset="0"/>
              </a:rPr>
              <a:t>tầng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effectLst/>
              <a:latin typeface="Times New Roman" panose="02020603050405020304" pitchFamily="18" charset="0"/>
              <a:ea typeface="Times New Roman" panose="02020603050405020304" pitchFamily="18" charset="0"/>
            </a:endParaRPr>
          </a:p>
          <a:p>
            <a:pPr marL="0" indent="723900" algn="just" fontAlgn="base">
              <a:lnSpc>
                <a:spcPts val="3000"/>
              </a:lnSpc>
              <a:spcBef>
                <a:spcPts val="1200"/>
              </a:spcBef>
              <a:spcAft>
                <a:spcPts val="1200"/>
              </a:spcAft>
              <a:buNone/>
            </a:pPr>
            <a:r>
              <a:rPr lang="en-US" sz="2800" b="1" dirty="0">
                <a:effectLst/>
                <a:highlight>
                  <a:srgbClr val="FFFF00"/>
                </a:highlight>
                <a:latin typeface="Times New Roman" panose="02020603050405020304" pitchFamily="18" charset="0"/>
                <a:ea typeface="Calibri" panose="020F0502020204030204" pitchFamily="34" charset="0"/>
              </a:rPr>
              <a:t>* Trang </a:t>
            </a:r>
            <a:r>
              <a:rPr lang="en-US" sz="2800" b="1" dirty="0" err="1">
                <a:effectLst/>
                <a:highlight>
                  <a:srgbClr val="FFFF00"/>
                </a:highlight>
                <a:latin typeface="Times New Roman" panose="02020603050405020304" pitchFamily="18" charset="0"/>
                <a:ea typeface="Calibri" panose="020F0502020204030204" pitchFamily="34" charset="0"/>
              </a:rPr>
              <a:t>bị</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bố</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trí</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hệ</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thống</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cấp</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nước</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chữa</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cháy</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ngoài</a:t>
            </a:r>
            <a:r>
              <a:rPr lang="en-US" sz="2800" b="1" dirty="0">
                <a:effectLst/>
                <a:highlight>
                  <a:srgbClr val="FFFF00"/>
                </a:highlight>
                <a:latin typeface="Times New Roman" panose="02020603050405020304" pitchFamily="18" charset="0"/>
                <a:ea typeface="Calibri" panose="020F0502020204030204" pitchFamily="34" charset="0"/>
              </a:rPr>
              <a:t> </a:t>
            </a:r>
            <a:r>
              <a:rPr lang="en-US" sz="2800" b="1" dirty="0" err="1">
                <a:effectLst/>
                <a:highlight>
                  <a:srgbClr val="FFFF00"/>
                </a:highlight>
                <a:latin typeface="Times New Roman" panose="02020603050405020304" pitchFamily="18" charset="0"/>
                <a:ea typeface="Calibri" panose="020F0502020204030204" pitchFamily="34" charset="0"/>
              </a:rPr>
              <a:t>nhà</a:t>
            </a:r>
            <a:endParaRPr lang="vi-VN" sz="2800" b="1" dirty="0">
              <a:effectLst/>
              <a:highlight>
                <a:srgbClr val="FFFF00"/>
              </a:highlight>
              <a:latin typeface="Times New Roman" panose="02020603050405020304" pitchFamily="18" charset="0"/>
              <a:ea typeface="Times New Roman" panose="02020603050405020304" pitchFamily="18" charset="0"/>
            </a:endParaRPr>
          </a:p>
          <a:p>
            <a:pPr marL="0" indent="723900" algn="just" fontAlgn="base">
              <a:lnSpc>
                <a:spcPts val="3000"/>
              </a:lnSpc>
              <a:spcBef>
                <a:spcPts val="1200"/>
              </a:spcBef>
              <a:spcAft>
                <a:spcPts val="1200"/>
              </a:spcAft>
              <a:buNone/>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dirty="0">
              <a:effectLst/>
              <a:latin typeface="Times New Roman" panose="02020603050405020304" pitchFamily="18" charset="0"/>
              <a:ea typeface="Times New Roman" panose="02020603050405020304" pitchFamily="18" charset="0"/>
            </a:endParaRPr>
          </a:p>
          <a:p>
            <a:pPr marL="0" indent="723900" algn="just" fontAlgn="base">
              <a:lnSpc>
                <a:spcPts val="3000"/>
              </a:lnSpc>
              <a:spcBef>
                <a:spcPts val="1200"/>
              </a:spcBef>
              <a:spcAft>
                <a:spcPts val="1200"/>
              </a:spcAft>
              <a:buNone/>
            </a:pPr>
            <a:r>
              <a:rPr lang="en-US" sz="2800" b="1" dirty="0" err="1">
                <a:solidFill>
                  <a:srgbClr val="FF0000"/>
                </a:solidFill>
                <a:effectLst/>
                <a:latin typeface="Times New Roman" panose="02020603050405020304" pitchFamily="18" charset="0"/>
                <a:ea typeface="Times New Roman" panose="02020603050405020304" pitchFamily="18" charset="0"/>
              </a:rPr>
              <a:t>TCVN</a:t>
            </a:r>
            <a:r>
              <a:rPr lang="en-US" sz="2800" b="1" dirty="0">
                <a:solidFill>
                  <a:srgbClr val="FF0000"/>
                </a:solidFill>
                <a:effectLst/>
                <a:latin typeface="Times New Roman" panose="02020603050405020304" pitchFamily="18" charset="0"/>
                <a:ea typeface="Times New Roman" panose="02020603050405020304" pitchFamily="18" charset="0"/>
              </a:rPr>
              <a:t> 3890:2023 </a:t>
            </a:r>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áp</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dụng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các</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cơ</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sở</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xây</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từ</a:t>
            </a:r>
            <a:r>
              <a:rPr lang="en-US" sz="2800" dirty="0">
                <a:solidFill>
                  <a:srgbClr val="FF0000"/>
                </a:solidFill>
                <a:effectLst/>
                <a:latin typeface="Times New Roman" panose="02020603050405020304" pitchFamily="18" charset="0"/>
                <a:ea typeface="Times New Roman" panose="02020603050405020304" pitchFamily="18" charset="0"/>
              </a:rPr>
              <a:t> 28/2/2023 </a:t>
            </a:r>
            <a:r>
              <a:rPr lang="en-US" sz="2800" dirty="0" err="1">
                <a:solidFill>
                  <a:srgbClr val="FF0000"/>
                </a:solidFill>
                <a:effectLst/>
                <a:latin typeface="Times New Roman" panose="02020603050405020304" pitchFamily="18" charset="0"/>
                <a:ea typeface="Times New Roman" panose="02020603050405020304" pitchFamily="18" charset="0"/>
              </a:rPr>
              <a:t>đến</a:t>
            </a:r>
            <a:r>
              <a:rPr lang="en-US" sz="2800" dirty="0">
                <a:solidFill>
                  <a:srgbClr val="FF0000"/>
                </a:solidFill>
                <a:effectLst/>
                <a:latin typeface="Times New Roman" panose="02020603050405020304" pitchFamily="18" charset="0"/>
                <a:ea typeface="Times New Roman" panose="02020603050405020304" pitchFamily="18" charset="0"/>
              </a:rPr>
              <a:t> nay.</a:t>
            </a:r>
            <a:endParaRPr lang="vi-VN" sz="2800" dirty="0">
              <a:effectLs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5993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a:bodyPr>
          <a:lstStyle/>
          <a:p>
            <a:pPr marL="0" indent="723900">
              <a:lnSpc>
                <a:spcPts val="3000"/>
              </a:lnSpc>
              <a:spcBef>
                <a:spcPts val="1200"/>
              </a:spcBef>
              <a:spcAft>
                <a:spcPts val="1200"/>
              </a:spcAft>
              <a:buNone/>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QCVN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06/2010/</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BXD</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QCVN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06/2020/</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BXD</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QCVN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06/2022/</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BXD</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sz="28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b="1"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soát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nSpc>
                <a:spcPts val="3000"/>
              </a:lnSpc>
              <a:spcBef>
                <a:spcPts val="1200"/>
              </a:spcBef>
              <a:spcAft>
                <a:spcPts val="1200"/>
              </a:spcAft>
              <a:buNone/>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Vi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PCCC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CNCH</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nSpc>
                <a:spcPts val="3000"/>
              </a:lnSpc>
              <a:spcBef>
                <a:spcPts val="1200"/>
              </a:spcBef>
              <a:spcAft>
                <a:spcPts val="1200"/>
              </a:spcAf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PCCC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136/2020/</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-CP.</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nổ</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97/2021/</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II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136/2020/</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-CP)</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fontAlgn="base">
              <a:lnSpc>
                <a:spcPts val="3000"/>
              </a:lnSpc>
              <a:spcBef>
                <a:spcPts val="1200"/>
              </a:spcBef>
              <a:spcAft>
                <a:spcPts val="1200"/>
              </a:spcAft>
              <a:buNone/>
            </a:pPr>
            <a:endParaRPr lang="vi-VN" sz="2800" dirty="0">
              <a:effectLst/>
              <a:highlight>
                <a:srgbClr val="FFFF00"/>
              </a:highligh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4576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85000" lnSpcReduction="10000"/>
          </a:bodyPr>
          <a:lstStyle/>
          <a:p>
            <a:pPr marL="88900" indent="635000" algn="just">
              <a:lnSpc>
                <a:spcPts val="3000"/>
              </a:lnSpc>
              <a:spcBef>
                <a:spcPts val="1200"/>
              </a:spcBef>
              <a:spcAft>
                <a:spcPts val="1200"/>
              </a:spcAft>
              <a:buNone/>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dõi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PCCC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149/2020/TT-BCA,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ngày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tháng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năm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2020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an.</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Hồ sơ quản lý, theo dõi hoạt động phòng cháy và chữa cháy của cơ sở thuộc danh mục quy định tại </a:t>
            </a:r>
            <a:r>
              <a:rPr lang="vi-VN" sz="2800"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Phụ lục </a:t>
            </a:r>
            <a:r>
              <a:rPr lang="vi-VN" sz="2800"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III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ban hành kèm theo Nghị định số 136/2020/</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do người đứng đầu cơ sở lập, lưu giữ, gồm:</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Nội quy, các văn bản chỉ đạo, hướng dẫn về phòng cháy và chữa cháy; quyết định phân công chức trách, nhiệm vụ trong thực hiện công tác phòng cháy và chữa cháy của cơ sở (nếu có);</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Giấy chứng nhận thẩm duyệt thiết kế, văn bản thẩm duyệt thiết kế (nếu có); văn bản chấp thuận kết quả nghiệm thu về phòng cháy và chữa cháy đối với công trình thuộc danh mục quy định tại Phụ lục V ban hành kèm theo Nghị định số 136/2020/</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Bản sao bản vẽ tổng mặt bằng thể hiện giao thông, nguồn nước phục vụ chữa cháy, bố trí công năng của các hạng mục, dây chuyền công nghệ trong cơ sở đã được cơ quan có thẩm quyền phê duyệt (nếu có);</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fontAlgn="base">
              <a:lnSpc>
                <a:spcPts val="3000"/>
              </a:lnSpc>
              <a:spcBef>
                <a:spcPts val="1200"/>
              </a:spcBef>
              <a:spcAft>
                <a:spcPts val="1200"/>
              </a:spcAft>
              <a:buNone/>
            </a:pPr>
            <a:endParaRPr lang="vi-VN" sz="2800" dirty="0">
              <a:effectLst/>
              <a:highlight>
                <a:srgbClr val="FFFF00"/>
              </a:highligh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46833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25000" lnSpcReduction="20000"/>
          </a:bodyPr>
          <a:lstStyle/>
          <a:p>
            <a:pPr marL="0" indent="723900" algn="just">
              <a:lnSpc>
                <a:spcPts val="2900"/>
              </a:lnSpc>
              <a:spcAft>
                <a:spcPts val="600"/>
              </a:spcAft>
              <a:buNone/>
            </a:pP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d) Quyết định thành lập đội phòng cháy và chữa cháy cơ sở, đội phòng cháy và chữa cháy chuyên ngành (nếu có);</a:t>
            </a:r>
            <a:endParaRPr lang="vi-VN" sz="104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pP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đ) Quyết định cấp chứng nhận huấn luyện nghiệp vụ về phòng cháy, chữa cháy và cứu nạn, cứu hộ hoặc bản sao chứng nhận huấn luyện nghiệp vụ về phòng cháy, chữa cháy và cứu nạn, cứu hộ do cơ quan Công an có thẩm quyền cấp;</a:t>
            </a:r>
            <a:endParaRPr lang="vi-VN" sz="104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pP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e) Phương án chữa cháy của cơ sở được cấp có thẩm quyền phê duyệt; kế hoạch, báo cáo kết quả tổ chức thực tập phương án chữa cháy;</a:t>
            </a:r>
            <a:endParaRPr lang="vi-VN" sz="104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2900"/>
              </a:lnSpc>
              <a:spcAft>
                <a:spcPts val="600"/>
              </a:spcAft>
              <a:buNone/>
            </a:pP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g) Biên bản kiểm tra an toàn về phòng cháy và chữa cháy của cơ quan, người có thẩm quyền quy định tại khoản 3 Điều 16 Nghị định số 136/2020/</a:t>
            </a:r>
            <a:r>
              <a:rPr lang="vi-VN" sz="104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 tài liệu ghi nhận kết quả tự kiểm tra an toàn về phòng cháy và chữa cháy của cơ sở; báo cáo kết quả kiểm tra an toàn về phòng cháy và chữa cháy định kỳ 06 tháng của người đứng đầu cơ sở theo quy định tại điểm b khoản 3 Điều 16 Nghị định số 136/2020/</a:t>
            </a:r>
            <a:r>
              <a:rPr lang="vi-VN" sz="104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10400" dirty="0">
                <a:effectLst/>
                <a:latin typeface="Times New Roman" panose="02020603050405020304" pitchFamily="18" charset="0"/>
                <a:ea typeface="Calibri" panose="020F0502020204030204" pitchFamily="34" charset="0"/>
                <a:cs typeface="Times New Roman" panose="02020603050405020304" pitchFamily="18" charset="0"/>
              </a:rPr>
              <a:t>; báo cáo khi có thay đổi về điều kiện an toàn phòng cháy và chữa cháy (nếu có); văn bản kiến nghị về công tác phòng cháy và chữa cháy, biên bản vi phạm, quyết định xử lý vi phạm hành chính về phòng cháy và chữa cháy, quyết định tạm đình chỉ, quyết định đình chỉ hoạt động, quyết định phục hồi hoạt động của cơ quan có thẩm quyền (nếu có);</a:t>
            </a:r>
            <a:endParaRPr lang="vi-VN" sz="104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fontAlgn="base">
              <a:lnSpc>
                <a:spcPts val="3000"/>
              </a:lnSpc>
              <a:spcBef>
                <a:spcPts val="1200"/>
              </a:spcBef>
              <a:spcAft>
                <a:spcPts val="1200"/>
              </a:spcAft>
              <a:buNone/>
            </a:pPr>
            <a:endParaRPr lang="vi-VN" sz="2800" dirty="0">
              <a:effectLst/>
              <a:highlight>
                <a:srgbClr val="FFFF00"/>
              </a:highligh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4643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fontScale="92500"/>
          </a:bodyPr>
          <a:lstStyle/>
          <a:p>
            <a:pPr marL="88900" indent="635000" algn="just">
              <a:lnSpc>
                <a:spcPts val="3000"/>
              </a:lnSpc>
              <a:spcAft>
                <a:spcPts val="6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h) Báo cáo vụ cháy, nổ (nếu có); thông báo kết luận điều tra nguyên nhân vụ cháy của cơ quan có thẩm quyền (nếu có);</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Aft>
                <a:spcPts val="6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i) Tài liệu ghi nhận kết quả kiểm tra điện trở nối đất chống sét, kiểm định hệ thống, thiết 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Aft>
                <a:spcPts val="600"/>
              </a:spcAft>
              <a:buNone/>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l) Giấy chứng nhận bảo hiểm cháy, nổ bắt buộc đối với cơ sở thuộc danh mục quy định tại Phụ lục </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II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ban hành kèm theo Nghị định số 136/2020/</a:t>
            </a:r>
            <a:r>
              <a:rPr lang="vi-VN" sz="2800"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Aft>
                <a:spcPts val="6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Hồ sơ quản lý, theo dõi hoạt động phòng cháy và chữa cháy của cơ sở thuộc danh mục quy định tại </a:t>
            </a:r>
            <a:r>
              <a:rPr lang="vi-VN"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Phụ lục </a:t>
            </a:r>
            <a:r>
              <a:rPr lang="vi-VN"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IV</a:t>
            </a:r>
            <a:r>
              <a:rPr lang="vi-VN"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ban hành kèm theo Nghị định số 136/2020/</a:t>
            </a:r>
            <a:r>
              <a:rPr lang="vi-VN" sz="2800" b="1" dirty="0" err="1">
                <a:effectLst/>
                <a:latin typeface="Times New Roman" panose="02020603050405020304" pitchFamily="18" charset="0"/>
                <a:ea typeface="Calibri" panose="020F0502020204030204" pitchFamily="34" charset="0"/>
                <a:cs typeface="Times New Roman" panose="02020603050405020304" pitchFamily="18" charset="0"/>
              </a:rPr>
              <a:t>NĐ-CP</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gồm các nội dung quy định tại điểm a, đ, e, g, h và điểm k khoản 1 Điều này.</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723900" algn="just">
              <a:lnSpc>
                <a:spcPts val="3000"/>
              </a:lnSpc>
              <a:spcAft>
                <a:spcPts val="600"/>
              </a:spcAft>
              <a:buNone/>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 3. Người đứng đầu cơ sở có trách nhiệm tổ chức cập nhật, bổ sung hồ sơ quản lý, theo dõi hoạt động phòng cháy và chữa cháy.</a:t>
            </a:r>
            <a:endParaRPr lang="vi-VN"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Aft>
                <a:spcPts val="600"/>
              </a:spcAft>
              <a:buNone/>
            </a:pP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phạt</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PCCC: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144/2021/</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-CP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17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136/2020/</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NĐ</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-CP.</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88900" indent="635000" algn="just">
              <a:lnSpc>
                <a:spcPts val="3000"/>
              </a:lnSpc>
              <a:spcBef>
                <a:spcPts val="1200"/>
              </a:spcBef>
              <a:spcAft>
                <a:spcPts val="1200"/>
              </a:spcAft>
              <a:buNone/>
            </a:pP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fontAlgn="base">
              <a:lnSpc>
                <a:spcPts val="3000"/>
              </a:lnSpc>
              <a:spcBef>
                <a:spcPts val="1200"/>
              </a:spcBef>
              <a:spcAft>
                <a:spcPts val="1200"/>
              </a:spcAft>
              <a:buNone/>
            </a:pPr>
            <a:endParaRPr lang="vi-VN" sz="2800" dirty="0">
              <a:effectLst/>
              <a:highlight>
                <a:srgbClr val="FFFF00"/>
              </a:highligh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5915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152400" y="1"/>
            <a:ext cx="11658600" cy="6858000"/>
          </a:xfrm>
        </p:spPr>
        <p:txBody>
          <a:bodyPr>
            <a:normAutofit/>
          </a:bodyPr>
          <a:lstStyle/>
          <a:p>
            <a:pPr marL="0" indent="723900" algn="just">
              <a:lnSpc>
                <a:spcPts val="3000"/>
              </a:lnSpc>
              <a:spcBef>
                <a:spcPts val="1200"/>
              </a:spcBef>
              <a:spcAft>
                <a:spcPts val="1200"/>
              </a:spcAft>
              <a:buNone/>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VI.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Thông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06/2022/TT-</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BGDĐT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2022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đào</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hướng</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dẫn</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kiến</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thức</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kỹ</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phòng</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cháy</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chữa</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cháy</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cứu</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nạn</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cứu</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hộ</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cho</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viên</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sở</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giáo</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dục</a:t>
            </a:r>
            <a:r>
              <a:rPr lang="en-US"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723900" algn="just">
              <a:lnSpc>
                <a:spcPts val="3000"/>
              </a:lnSpc>
              <a:spcBef>
                <a:spcPts val="1200"/>
              </a:spcBef>
              <a:spcAft>
                <a:spcPts val="1200"/>
              </a:spcAft>
              <a:buNone/>
            </a:pPr>
            <a:r>
              <a:rPr lang="en-US" sz="2800" b="1" dirty="0" err="1">
                <a:effectLst/>
                <a:latin typeface="Times New Roman" panose="02020603050405020304" pitchFamily="18" charset="0"/>
                <a:ea typeface="Times New Roman" panose="02020603050405020304" pitchFamily="18" charset="0"/>
              </a:rPr>
              <a:t>Trách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nhiệm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Sở</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Phòng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Đào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tạo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Điều</a:t>
            </a:r>
            <a:r>
              <a:rPr lang="en-US" sz="2800" b="1" dirty="0">
                <a:effectLst/>
                <a:latin typeface="Times New Roman" panose="02020603050405020304" pitchFamily="18" charset="0"/>
                <a:ea typeface="Times New Roman" panose="02020603050405020304" pitchFamily="18" charset="0"/>
              </a:rPr>
              <a:t> 10)</a:t>
            </a:r>
            <a:endParaRPr lang="vi-VN" sz="2800" dirty="0">
              <a:effectLst/>
              <a:latin typeface="Times New Roman" panose="02020603050405020304" pitchFamily="18" charset="0"/>
              <a:ea typeface="Times New Roman" panose="02020603050405020304" pitchFamily="18" charset="0"/>
            </a:endParaRPr>
          </a:p>
          <a:p>
            <a:pPr marL="0" indent="723900" algn="just">
              <a:lnSpc>
                <a:spcPts val="3000"/>
              </a:lnSpc>
              <a:spcBef>
                <a:spcPts val="1200"/>
              </a:spcBef>
              <a:spcAft>
                <a:spcPts val="1200"/>
              </a:spcAft>
              <a:buNone/>
            </a:pPr>
            <a:r>
              <a:rPr lang="en-US" sz="2800" dirty="0">
                <a:effectLst/>
                <a:latin typeface="Times New Roman" panose="02020603050405020304" pitchFamily="18" charset="0"/>
                <a:ea typeface="Times New Roman" panose="02020603050405020304" pitchFamily="18" charset="0"/>
              </a:rPr>
              <a:t>1. 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Chủ</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Ủy</a:t>
            </a:r>
            <a:r>
              <a:rPr lang="en-US" sz="2800" dirty="0">
                <a:effectLst/>
                <a:latin typeface="Times New Roman" panose="02020603050405020304" pitchFamily="18" charset="0"/>
                <a:ea typeface="Times New Roman" panose="02020603050405020304" pitchFamily="18" charset="0"/>
              </a:rPr>
              <a:t> ban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cấp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tỉnh</a:t>
            </a: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mầm</a:t>
            </a:r>
            <a:r>
              <a:rPr lang="en-US" sz="2800" dirty="0">
                <a:effectLst/>
                <a:latin typeface="Times New Roman" panose="02020603050405020304" pitchFamily="18" charset="0"/>
                <a:ea typeface="Times New Roman" panose="02020603050405020304" pitchFamily="18" charset="0"/>
              </a:rPr>
              <a:t> non,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Thông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pPr marL="0" indent="723900" algn="just">
              <a:lnSpc>
                <a:spcPts val="3000"/>
              </a:lnSpc>
              <a:spcBef>
                <a:spcPts val="1200"/>
              </a:spcBef>
              <a:spcAft>
                <a:spcPts val="1200"/>
              </a:spcAft>
              <a:buNone/>
            </a:pPr>
            <a:r>
              <a:rPr lang="en-US" sz="2800" dirty="0">
                <a:effectLst/>
                <a:latin typeface="Times New Roman" panose="02020603050405020304" pitchFamily="18" charset="0"/>
                <a:ea typeface="Times New Roman" panose="02020603050405020304" pitchFamily="18" charset="0"/>
              </a:rPr>
              <a:t>2. 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mầm</a:t>
            </a:r>
            <a:r>
              <a:rPr lang="en-US" sz="2800" dirty="0">
                <a:effectLst/>
                <a:latin typeface="Times New Roman" panose="02020603050405020304" pitchFamily="18" charset="0"/>
                <a:ea typeface="Times New Roman" panose="02020603050405020304" pitchFamily="18" charset="0"/>
              </a:rPr>
              <a:t> non,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trẻ</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tham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phòng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cháy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cứu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hộ</a:t>
            </a:r>
            <a:r>
              <a:rPr lang="en-US" sz="2800" dirty="0">
                <a:effectLst/>
                <a:latin typeface="Times New Roman" panose="02020603050405020304" pitchFamily="18" charset="0"/>
                <a:ea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rPr>
              <a:t>địa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chức</a:t>
            </a:r>
            <a:r>
              <a:rPr lang="en-US" sz="2800" dirty="0">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pPr marL="0" indent="723900" algn="just" fontAlgn="base">
              <a:lnSpc>
                <a:spcPts val="3000"/>
              </a:lnSpc>
              <a:spcBef>
                <a:spcPts val="1200"/>
              </a:spcBef>
              <a:spcAft>
                <a:spcPts val="1200"/>
              </a:spcAft>
              <a:buNone/>
            </a:pPr>
            <a:endParaRPr lang="vi-VN" sz="2800" dirty="0">
              <a:effectLst/>
              <a:highlight>
                <a:srgbClr val="FFFF00"/>
              </a:highlight>
              <a:latin typeface="Times New Roman" panose="02020603050405020304" pitchFamily="18" charset="0"/>
              <a:ea typeface="Times New Roman" panose="02020603050405020304" pitchFamily="18" charset="0"/>
            </a:endParaRPr>
          </a:p>
          <a:p>
            <a:pPr marL="88900" indent="635000" fontAlgn="base">
              <a:lnSpc>
                <a:spcPts val="3000"/>
              </a:lnSpc>
              <a:spcBef>
                <a:spcPts val="600"/>
              </a:spcBef>
              <a:spcAft>
                <a:spcPts val="600"/>
              </a:spcAft>
              <a:buNone/>
            </a:pPr>
            <a:endParaRPr lang="vi-VN"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383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505174B2-F022-D482-A2B0-64216CEB1BDD}"/>
              </a:ext>
            </a:extLst>
          </p:cNvPr>
          <p:cNvSpPr>
            <a:spLocks noChangeArrowheads="1"/>
          </p:cNvSpPr>
          <p:nvPr/>
        </p:nvSpPr>
        <p:spPr bwMode="auto">
          <a:xfrm>
            <a:off x="1524000" y="3429000"/>
            <a:ext cx="91440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lgn="ctr" eaLnBrk="1" hangingPunct="1">
              <a:spcBef>
                <a:spcPct val="0"/>
              </a:spcBef>
              <a:spcAft>
                <a:spcPct val="0"/>
              </a:spcAft>
              <a:buClrTx/>
              <a:buSzTx/>
              <a:buFontTx/>
              <a:buNone/>
            </a:pPr>
            <a:r>
              <a:rPr lang="vi-VN" altLang="en-US" sz="3500" b="1">
                <a:solidFill>
                  <a:srgbClr val="FF0000"/>
                </a:solidFill>
                <a:latin typeface="Times New Roman" panose="02020603050405020304" pitchFamily="18" charset="0"/>
                <a:cs typeface="Times New Roman" panose="02020603050405020304" pitchFamily="18" charset="0"/>
              </a:rPr>
              <a:t>NGUYÊN NHÂN THƯỜNG GẶP DẪN</a:t>
            </a:r>
            <a:endParaRPr lang="en-US" altLang="en-US" sz="3500" b="1">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spcAft>
                <a:spcPct val="0"/>
              </a:spcAft>
              <a:buClrTx/>
              <a:buSzTx/>
              <a:buFontTx/>
              <a:buNone/>
            </a:pPr>
            <a:r>
              <a:rPr lang="vi-VN" altLang="en-US" sz="3500" b="1">
                <a:solidFill>
                  <a:srgbClr val="FF0000"/>
                </a:solidFill>
                <a:latin typeface="Times New Roman" panose="02020603050405020304" pitchFamily="18" charset="0"/>
                <a:cs typeface="Times New Roman" panose="02020603050405020304" pitchFamily="18" charset="0"/>
              </a:rPr>
              <a:t> ĐẾN CHÁY, NỔ DO ĐIỆN</a:t>
            </a:r>
            <a:endParaRPr lang="en-US" altLang="en-US" sz="3500" b="1">
              <a:solidFill>
                <a:srgbClr val="FF0000"/>
              </a:solidFill>
              <a:latin typeface="Times New Roman" panose="02020603050405020304" pitchFamily="18" charset="0"/>
              <a:cs typeface="Times New Roman" panose="02020603050405020304" pitchFamily="18" charset="0"/>
            </a:endParaRPr>
          </a:p>
        </p:txBody>
      </p:sp>
      <p:pic>
        <p:nvPicPr>
          <p:cNvPr id="1027" name="Picture 3" descr="Lo go PCCC">
            <a:extLst>
              <a:ext uri="{FF2B5EF4-FFF2-40B4-BE49-F238E27FC236}">
                <a16:creationId xmlns:a16="http://schemas.microsoft.com/office/drawing/2014/main" id="{64BB7D12-68D0-4DFB-FF69-62AE3A28DE26}"/>
              </a:ext>
            </a:extLst>
          </p:cNvPr>
          <p:cNvPicPr>
            <a:picLocks noChangeAspect="1" noChangeArrowheads="1"/>
          </p:cNvPicPr>
          <p:nvPr/>
        </p:nvPicPr>
        <p:blipFill>
          <a:blip r:embed="rId2" cstate="print"/>
          <a:srcRect/>
          <a:stretch>
            <a:fillRect/>
          </a:stretch>
        </p:blipFill>
        <p:spPr bwMode="auto">
          <a:xfrm>
            <a:off x="5039995" y="999364"/>
            <a:ext cx="2112011" cy="2028685"/>
          </a:xfrm>
          <a:prstGeom prst="rect">
            <a:avLst/>
          </a:prstGeom>
          <a:noFill/>
          <a:effectLst>
            <a:reflection blurRad="6350" stA="50000" endA="300" endPos="55500" dist="1016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1000"/>
                                        <p:tgtEl>
                                          <p:spTgt spid="37890"/>
                                        </p:tgtEl>
                                      </p:cBhvr>
                                    </p:animEffect>
                                    <p:anim calcmode="lin" valueType="num">
                                      <p:cBhvr>
                                        <p:cTn id="8" dur="1000" fill="hold"/>
                                        <p:tgtEl>
                                          <p:spTgt spid="37890"/>
                                        </p:tgtEl>
                                        <p:attrNameLst>
                                          <p:attrName>ppt_x</p:attrName>
                                        </p:attrNameLst>
                                      </p:cBhvr>
                                      <p:tavLst>
                                        <p:tav tm="0">
                                          <p:val>
                                            <p:strVal val="#ppt_x"/>
                                          </p:val>
                                        </p:tav>
                                        <p:tav tm="100000">
                                          <p:val>
                                            <p:strVal val="#ppt_x"/>
                                          </p:val>
                                        </p:tav>
                                      </p:tavLst>
                                    </p:anim>
                                    <p:anim calcmode="lin" valueType="num">
                                      <p:cBhvr>
                                        <p:cTn id="9"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237212DB-DB5E-F288-58C6-3D507EA97F53}"/>
              </a:ext>
            </a:extLst>
          </p:cNvPr>
          <p:cNvSpPr>
            <a:spLocks noChangeArrowheads="1"/>
          </p:cNvSpPr>
          <p:nvPr/>
        </p:nvSpPr>
        <p:spPr bwMode="auto">
          <a:xfrm>
            <a:off x="1774825" y="231776"/>
            <a:ext cx="8642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600" b="1">
                <a:solidFill>
                  <a:srgbClr val="FF0000"/>
                </a:solidFill>
                <a:latin typeface="Times New Roman" panose="02020603050405020304" pitchFamily="18" charset="0"/>
                <a:cs typeface="Times New Roman" panose="02020603050405020304" pitchFamily="18" charset="0"/>
              </a:rPr>
              <a:t>:</a:t>
            </a:r>
          </a:p>
        </p:txBody>
      </p:sp>
      <p:pic>
        <p:nvPicPr>
          <p:cNvPr id="1027" name="Picture 3" descr="Lo go PCCC">
            <a:extLst>
              <a:ext uri="{FF2B5EF4-FFF2-40B4-BE49-F238E27FC236}">
                <a16:creationId xmlns:a16="http://schemas.microsoft.com/office/drawing/2014/main" id="{2D6C294C-0166-E3EA-AB13-794F89248D0E}"/>
              </a:ext>
            </a:extLst>
          </p:cNvPr>
          <p:cNvPicPr>
            <a:picLocks noChangeAspect="1" noChangeArrowheads="1"/>
          </p:cNvPicPr>
          <p:nvPr/>
        </p:nvPicPr>
        <p:blipFill>
          <a:blip r:embed="rId3" cstate="print"/>
          <a:srcRect/>
          <a:stretch>
            <a:fillRect/>
          </a:stretch>
        </p:blipFill>
        <p:spPr bwMode="auto">
          <a:xfrm>
            <a:off x="1775521" y="193152"/>
            <a:ext cx="599843" cy="660533"/>
          </a:xfrm>
          <a:prstGeom prst="rect">
            <a:avLst/>
          </a:prstGeom>
          <a:noFill/>
          <a:effectLst>
            <a:reflection blurRad="6350" stA="50000" endA="300" endPos="55500" dist="101600" dir="5400000" sy="-100000" algn="bl" rotWithShape="0"/>
          </a:effectLst>
        </p:spPr>
      </p:pic>
      <p:sp>
        <p:nvSpPr>
          <p:cNvPr id="7" name="Rectangle 9">
            <a:extLst>
              <a:ext uri="{FF2B5EF4-FFF2-40B4-BE49-F238E27FC236}">
                <a16:creationId xmlns:a16="http://schemas.microsoft.com/office/drawing/2014/main" id="{8B9BC58E-0217-65C8-58F7-103639BF9286}"/>
              </a:ext>
            </a:extLst>
          </p:cNvPr>
          <p:cNvSpPr>
            <a:spLocks noChangeArrowheads="1"/>
          </p:cNvSpPr>
          <p:nvPr/>
        </p:nvSpPr>
        <p:spPr bwMode="auto">
          <a:xfrm>
            <a:off x="1755775" y="309563"/>
            <a:ext cx="86423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746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000" b="1">
                <a:latin typeface="Times New Roman" panose="02020603050405020304" pitchFamily="18" charset="0"/>
                <a:cs typeface="Times New Roman" panose="02020603050405020304" pitchFamily="18" charset="0"/>
              </a:rPr>
              <a:t>1</a:t>
            </a:r>
            <a:r>
              <a:rPr lang="en-US" altLang="en-US" sz="2800" b="1">
                <a:latin typeface="Times New Roman" panose="02020603050405020304" pitchFamily="18" charset="0"/>
                <a:cs typeface="Times New Roman" panose="02020603050405020304" pitchFamily="18" charset="0"/>
              </a:rPr>
              <a:t>. </a:t>
            </a:r>
            <a:r>
              <a:rPr lang="en-US" altLang="en-US" sz="2400" b="1" i="1">
                <a:latin typeface="Times New Roman" panose="02020603050405020304" pitchFamily="18" charset="0"/>
                <a:cs typeface="Times New Roman" panose="02020603050405020304" pitchFamily="18" charset="0"/>
              </a:rPr>
              <a:t>Cháy do chập mạch điện</a:t>
            </a:r>
            <a:endParaRPr lang="en-US" altLang="en-US" sz="2400">
              <a:latin typeface="Times New Roman" panose="02020603050405020304" pitchFamily="18" charset="0"/>
              <a:cs typeface="Times New Roman" panose="02020603050405020304" pitchFamily="18" charset="0"/>
            </a:endParaRPr>
          </a:p>
          <a:p>
            <a:pPr algn="just" eaLnBrk="1" hangingPunct="1"/>
            <a:r>
              <a:rPr lang="en-US" altLang="en-US" sz="2000"/>
              <a:t>Chập mạch điện là trường hợp các dây pha chập vào nhau, dây nóng chạm vào dây nguội, dây nóng chạm đất làm điện trở mạch ngoài rất nhỏ, dòng điện trong mạch tăng rất lớn.</a:t>
            </a:r>
          </a:p>
          <a:p>
            <a:pPr algn="just" eaLnBrk="1" hangingPunct="1"/>
            <a:endParaRPr lang="vi-VN" altLang="en-US" sz="2400" b="1">
              <a:latin typeface="Times New Roman" panose="02020603050405020304" pitchFamily="18" charset="0"/>
              <a:cs typeface="Times New Roman" panose="02020603050405020304" pitchFamily="18" charset="0"/>
            </a:endParaRPr>
          </a:p>
        </p:txBody>
      </p:sp>
      <p:pic>
        <p:nvPicPr>
          <p:cNvPr id="41989" name="Picture 2" descr="https://vnelect.com/wp-content/uploads/2019/03/chap-mach-1024x705.jpg">
            <a:extLst>
              <a:ext uri="{FF2B5EF4-FFF2-40B4-BE49-F238E27FC236}">
                <a16:creationId xmlns:a16="http://schemas.microsoft.com/office/drawing/2014/main" id="{19A04BBA-1026-0D0A-5044-5DEC3F96C9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1700213"/>
            <a:ext cx="864235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30BEC0B3-C8AF-4589-D7CC-820940F64408}"/>
              </a:ext>
            </a:extLst>
          </p:cNvPr>
          <p:cNvSpPr>
            <a:spLocks noChangeArrowheads="1"/>
          </p:cNvSpPr>
          <p:nvPr/>
        </p:nvSpPr>
        <p:spPr bwMode="auto">
          <a:xfrm>
            <a:off x="1868488" y="282575"/>
            <a:ext cx="8642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200" b="1">
                <a:solidFill>
                  <a:srgbClr val="FF0000"/>
                </a:solidFill>
                <a:latin typeface="Times New Roman" panose="02020603050405020304" pitchFamily="18" charset="0"/>
                <a:cs typeface="Times New Roman" panose="02020603050405020304" pitchFamily="18" charset="0"/>
              </a:rPr>
              <a:t>      </a:t>
            </a:r>
            <a:endParaRPr lang="en-US" altLang="en-US" sz="2600" b="1">
              <a:solidFill>
                <a:srgbClr val="FF0000"/>
              </a:solidFill>
              <a:latin typeface="Times New Roman" panose="02020603050405020304" pitchFamily="18" charset="0"/>
              <a:cs typeface="Times New Roman" panose="02020603050405020304" pitchFamily="18" charset="0"/>
            </a:endParaRPr>
          </a:p>
        </p:txBody>
      </p:sp>
      <p:pic>
        <p:nvPicPr>
          <p:cNvPr id="1027" name="Picture 3" descr="Lo go PCCC">
            <a:extLst>
              <a:ext uri="{FF2B5EF4-FFF2-40B4-BE49-F238E27FC236}">
                <a16:creationId xmlns:a16="http://schemas.microsoft.com/office/drawing/2014/main" id="{1B103BB7-2050-8D05-5615-2EC627CB5170}"/>
              </a:ext>
            </a:extLst>
          </p:cNvPr>
          <p:cNvPicPr>
            <a:picLocks noChangeAspect="1" noChangeArrowheads="1"/>
          </p:cNvPicPr>
          <p:nvPr/>
        </p:nvPicPr>
        <p:blipFill>
          <a:blip r:embed="rId3" cstate="print"/>
          <a:srcRect/>
          <a:stretch>
            <a:fillRect/>
          </a:stretch>
        </p:blipFill>
        <p:spPr bwMode="auto">
          <a:xfrm>
            <a:off x="1775521" y="193152"/>
            <a:ext cx="599843" cy="660533"/>
          </a:xfrm>
          <a:prstGeom prst="rect">
            <a:avLst/>
          </a:prstGeom>
          <a:noFill/>
          <a:effectLst>
            <a:reflection blurRad="6350" stA="50000" endA="300" endPos="55500" dist="101600" dir="5400000" sy="-100000" algn="bl" rotWithShape="0"/>
          </a:effectLst>
        </p:spPr>
      </p:pic>
      <p:sp>
        <p:nvSpPr>
          <p:cNvPr id="7" name="Rectangle 9">
            <a:extLst>
              <a:ext uri="{FF2B5EF4-FFF2-40B4-BE49-F238E27FC236}">
                <a16:creationId xmlns:a16="http://schemas.microsoft.com/office/drawing/2014/main" id="{59461B91-8A6E-F5AD-820D-79D69AF1F2DD}"/>
              </a:ext>
            </a:extLst>
          </p:cNvPr>
          <p:cNvSpPr>
            <a:spLocks noChangeArrowheads="1"/>
          </p:cNvSpPr>
          <p:nvPr/>
        </p:nvSpPr>
        <p:spPr bwMode="auto">
          <a:xfrm>
            <a:off x="1679575" y="534989"/>
            <a:ext cx="87693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746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latin typeface="Times New Roman" panose="02020603050405020304" pitchFamily="18" charset="0"/>
                <a:cs typeface="Times New Roman" panose="02020603050405020304" pitchFamily="18" charset="0"/>
              </a:rPr>
              <a:t>2. Cháy do dòng địên quá tải</a:t>
            </a:r>
            <a:endParaRPr lang="en-US" altLang="en-US" sz="2400">
              <a:latin typeface="Times New Roman" panose="02020603050405020304" pitchFamily="18" charset="0"/>
              <a:cs typeface="Times New Roman" panose="02020603050405020304" pitchFamily="18" charset="0"/>
            </a:endParaRPr>
          </a:p>
          <a:p>
            <a:pPr algn="just" eaLnBrk="1" hangingPunct="1"/>
            <a:r>
              <a:rPr lang="en-US" altLang="en-US" sz="2000"/>
              <a:t>Quá tải là trường hợp dòng điện tiêu thụ lớn hơn dòng điện định mức cho phép của dây dẫn, làm cho cường độ dòng điện tăng toả ra nhiệt lượng lớn hơn nhiều so với lúc bình thường, đến mức có thể làm cháy lớp cách điện của dây dẫn</a:t>
            </a:r>
            <a:endParaRPr lang="vi-VN" altLang="en-US" sz="2800" b="1">
              <a:latin typeface="Times New Roman" panose="02020603050405020304" pitchFamily="18" charset="0"/>
              <a:cs typeface="Times New Roman" panose="02020603050405020304" pitchFamily="18" charset="0"/>
            </a:endParaRPr>
          </a:p>
        </p:txBody>
      </p:sp>
      <p:sp>
        <p:nvSpPr>
          <p:cNvPr id="43013" name="AutoShape 4" descr="Káº¿t quáº£ hÃ¬nh áº£nh cho hiá»n tÆ°á»£ng quÃ¡ táº£i">
            <a:extLst>
              <a:ext uri="{FF2B5EF4-FFF2-40B4-BE49-F238E27FC236}">
                <a16:creationId xmlns:a16="http://schemas.microsoft.com/office/drawing/2014/main" id="{00E9DE43-F5FF-6714-2120-04A6DBB20FD0}"/>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43014" name="Picture 6" descr="Káº¿t quáº£ hÃ¬nh áº£nh cho hiá»n tÆ°á»£ng quÃ¡ táº£i">
            <a:extLst>
              <a:ext uri="{FF2B5EF4-FFF2-40B4-BE49-F238E27FC236}">
                <a16:creationId xmlns:a16="http://schemas.microsoft.com/office/drawing/2014/main" id="{23E9E9A5-E07B-5776-16E3-49A21952B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227264"/>
            <a:ext cx="9144000"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15E433E7-5E42-DF8A-BA1D-52363C149D77}"/>
              </a:ext>
            </a:extLst>
          </p:cNvPr>
          <p:cNvSpPr>
            <a:spLocks noChangeArrowheads="1"/>
          </p:cNvSpPr>
          <p:nvPr/>
        </p:nvSpPr>
        <p:spPr bwMode="auto">
          <a:xfrm>
            <a:off x="1353788" y="404813"/>
            <a:ext cx="10838212"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2400" b="1" i="1" dirty="0">
                <a:latin typeface="Times New Roman" panose="02020603050405020304" pitchFamily="18" charset="0"/>
                <a:cs typeface="Times New Roman" panose="02020603050405020304" pitchFamily="18" charset="0"/>
              </a:rPr>
              <a:t>	3. </a:t>
            </a:r>
            <a:r>
              <a:rPr lang="en-US" altLang="en-US" sz="2400" b="1" i="1" dirty="0" err="1">
                <a:latin typeface="Times New Roman" panose="02020603050405020304" pitchFamily="18" charset="0"/>
                <a:cs typeface="Times New Roman" panose="02020603050405020304" pitchFamily="18" charset="0"/>
              </a:rPr>
              <a:t>Cháy</a:t>
            </a:r>
            <a:r>
              <a:rPr lang="en-US" altLang="en-US" sz="2400" b="1" i="1" dirty="0">
                <a:latin typeface="Times New Roman" panose="02020603050405020304" pitchFamily="18" charset="0"/>
                <a:cs typeface="Times New Roman" panose="02020603050405020304" pitchFamily="18" charset="0"/>
              </a:rPr>
              <a:t> do </a:t>
            </a:r>
            <a:r>
              <a:rPr lang="en-US" altLang="en-US" sz="2400" b="1" i="1" dirty="0" err="1">
                <a:latin typeface="Times New Roman" panose="02020603050405020304" pitchFamily="18" charset="0"/>
                <a:cs typeface="Times New Roman" panose="02020603050405020304" pitchFamily="18" charset="0"/>
              </a:rPr>
              <a:t>truyền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nhiệt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các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thiết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tiêu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thụ</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điện</a:t>
            </a:r>
            <a:endParaRPr lang="en-US" altLang="en-US" sz="2400" b="1" i="1" dirty="0">
              <a:latin typeface="Times New Roman" panose="02020603050405020304" pitchFamily="18" charset="0"/>
              <a:cs typeface="Times New Roman" panose="02020603050405020304" pitchFamily="18" charset="0"/>
            </a:endParaRPr>
          </a:p>
          <a:p>
            <a:pPr indent="914400" algn="just"/>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tiêu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thụ</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bếp</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lò</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sưởi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điện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toả</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lượng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lớn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bốc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của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nhiều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loại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dirty="0">
                <a:latin typeface="Times New Roman" panose="02020603050405020304" pitchFamily="18" charset="0"/>
                <a:cs typeface="Times New Roman" panose="02020603050405020304" pitchFamily="18" charset="0"/>
              </a:rPr>
              <a:t>. 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khi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dụng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sinh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nhiệt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nếu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liền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cháy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lan</a:t>
            </a:r>
            <a:r>
              <a:rPr lang="en-US" altLang="en-US" sz="2400" dirty="0">
                <a:latin typeface="Times New Roman" panose="02020603050405020304" pitchFamily="18" charset="0"/>
                <a:cs typeface="Times New Roman" panose="02020603050405020304" pitchFamily="18" charset="0"/>
              </a:rPr>
              <a:t>.</a:t>
            </a:r>
          </a:p>
          <a:p>
            <a:pPr indent="914400" algn="just"/>
            <a:endParaRPr lang="en-US" altLang="en-US" sz="2400" dirty="0">
              <a:latin typeface="Times New Roman" panose="02020603050405020304" pitchFamily="18" charset="0"/>
              <a:cs typeface="Times New Roman" panose="02020603050405020304" pitchFamily="18" charset="0"/>
            </a:endParaRPr>
          </a:p>
          <a:p>
            <a:pPr algn="just"/>
            <a:r>
              <a:rPr lang="en-US" altLang="en-US" sz="2800" b="1" dirty="0">
                <a:latin typeface="Times New Roman" panose="02020603050405020304" pitchFamily="18" charset="0"/>
                <a:cs typeface="Times New Roman" panose="02020603050405020304" pitchFamily="18" charset="0"/>
              </a:rPr>
              <a:t>	</a:t>
            </a:r>
            <a:r>
              <a:rPr lang="en-US" altLang="en-US" sz="2400" b="1" dirty="0">
                <a:latin typeface="Times New Roman" panose="02020603050405020304" pitchFamily="18" charset="0"/>
                <a:cs typeface="Times New Roman" panose="02020603050405020304" pitchFamily="18" charset="0"/>
              </a:rPr>
              <a:t>4. </a:t>
            </a:r>
            <a:r>
              <a:rPr lang="en-US" altLang="en-US" sz="2400" b="1" i="1" dirty="0" err="1">
                <a:latin typeface="Times New Roman" panose="02020603050405020304" pitchFamily="18" charset="0"/>
                <a:cs typeface="Times New Roman" panose="02020603050405020304" pitchFamily="18" charset="0"/>
              </a:rPr>
              <a:t>Cháy</a:t>
            </a:r>
            <a:r>
              <a:rPr lang="en-US" altLang="en-US" sz="2400" b="1" i="1" dirty="0">
                <a:latin typeface="Times New Roman" panose="02020603050405020304" pitchFamily="18" charset="0"/>
                <a:cs typeface="Times New Roman" panose="02020603050405020304" pitchFamily="18" charset="0"/>
              </a:rPr>
              <a:t> do </a:t>
            </a:r>
            <a:r>
              <a:rPr lang="en-US" altLang="en-US" sz="2400" b="1" i="1" dirty="0" err="1">
                <a:latin typeface="Times New Roman" panose="02020603050405020304" pitchFamily="18" charset="0"/>
                <a:cs typeface="Times New Roman" panose="02020603050405020304" pitchFamily="18" charset="0"/>
              </a:rPr>
              <a:t>đấu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nối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điện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đúng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kỹ</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thuật</a:t>
            </a:r>
            <a:endParaRPr lang="en-US" altLang="en-US" sz="2400" dirty="0">
              <a:latin typeface="Times New Roman" panose="02020603050405020304" pitchFamily="18" charset="0"/>
              <a:cs typeface="Times New Roman" panose="02020603050405020304" pitchFamily="18" charset="0"/>
            </a:endParaRPr>
          </a:p>
          <a:p>
            <a:pPr indent="914400"/>
            <a:r>
              <a:rPr lang="vi-VN" altLang="en-US" sz="2400" dirty="0">
                <a:latin typeface="Times New Roman" panose="02020603050405020304" pitchFamily="18" charset="0"/>
                <a:cs typeface="Times New Roman" panose="02020603050405020304" pitchFamily="18" charset="0"/>
              </a:rPr>
              <a:t>Khi nối dây dẫn không tốt làm điện trở dây dẫn tăng lên làm cho điểm nối nóng đỏ gây cháy dây dẫn và các vật cháy liền kề. </a:t>
            </a:r>
            <a:endParaRPr lang="en-US" altLang="en-US" sz="2400" dirty="0">
              <a:latin typeface="Times New Roman" panose="02020603050405020304" pitchFamily="18" charset="0"/>
              <a:cs typeface="Times New Roman" panose="02020603050405020304" pitchFamily="18" charset="0"/>
            </a:endParaRPr>
          </a:p>
          <a:p>
            <a:pPr indent="914400"/>
            <a:r>
              <a:rPr lang="vi-VN" altLang="en-US" sz="2400" dirty="0">
                <a:latin typeface="Times New Roman" panose="02020603050405020304" pitchFamily="18" charset="0"/>
                <a:cs typeface="Times New Roman" panose="02020603050405020304" pitchFamily="18" charset="0"/>
              </a:rPr>
              <a:t>Khi mối nối lỏng, hở sẽ có hiện tượng tia lửa điện, được phóng qua không khí (móc nối dây dẫn, đóng mở cầu dao, công tắc điện).</a:t>
            </a:r>
            <a:endParaRPr lang="en-US" altLang="en-US" sz="2400" dirty="0">
              <a:latin typeface="Times New Roman" panose="02020603050405020304" pitchFamily="18" charset="0"/>
              <a:cs typeface="Times New Roman" panose="02020603050405020304" pitchFamily="18" charset="0"/>
            </a:endParaRPr>
          </a:p>
          <a:p>
            <a:pPr indent="914400"/>
            <a:endParaRPr lang="en-US" altLang="en-US" sz="2400" dirty="0">
              <a:latin typeface="Times New Roman" panose="02020603050405020304" pitchFamily="18" charset="0"/>
              <a:cs typeface="Times New Roman" panose="02020603050405020304" pitchFamily="18" charset="0"/>
            </a:endParaRPr>
          </a:p>
          <a:p>
            <a:pPr indent="914400"/>
            <a:r>
              <a:rPr lang="en-US" altLang="en-US" sz="2400" b="1" dirty="0">
                <a:latin typeface="Times New Roman" panose="02020603050405020304" pitchFamily="18" charset="0"/>
                <a:cs typeface="Times New Roman" panose="02020603050405020304" pitchFamily="18" charset="0"/>
              </a:rPr>
              <a:t>5.</a:t>
            </a:r>
            <a:r>
              <a:rPr lang="vi-VN" altLang="en-US" sz="2400" b="1" dirty="0">
                <a:latin typeface="Times New Roman" panose="02020603050405020304" pitchFamily="18" charset="0"/>
                <a:cs typeface="Times New Roman" panose="02020603050405020304" pitchFamily="18" charset="0"/>
              </a:rPr>
              <a:t> Cháy do tĩnh điện: </a:t>
            </a:r>
            <a:endParaRPr lang="en-US" altLang="en-US" sz="2400" b="1" dirty="0">
              <a:latin typeface="Times New Roman" panose="02020603050405020304" pitchFamily="18" charset="0"/>
              <a:cs typeface="Times New Roman" panose="02020603050405020304" pitchFamily="18" charset="0"/>
            </a:endParaRPr>
          </a:p>
          <a:p>
            <a:pPr indent="914400"/>
            <a:r>
              <a:rPr lang="vi-VN" altLang="en-US" sz="2400" dirty="0">
                <a:latin typeface="Times New Roman" panose="02020603050405020304" pitchFamily="18" charset="0"/>
                <a:cs typeface="Times New Roman" panose="02020603050405020304" pitchFamily="18" charset="0"/>
              </a:rPr>
              <a:t>Tĩnh điện phát sinh do ma sát giữa các vật cách điện với nhau, giữa vật cách điện với vật dẫn điện do va đập của các chất lỏng cách điện (xăng, dầu) khi bơm rót, hoặc va đập của các chất lỏng với kim loại hay khi nghiền nát các hạt nhỏ rắn cách điện</a:t>
            </a:r>
            <a:endParaRPr lang="en-US" altLang="en-US" sz="2400" dirty="0">
              <a:latin typeface="Times New Roman" panose="02020603050405020304" pitchFamily="18" charset="0"/>
              <a:cs typeface="Times New Roman" panose="02020603050405020304" pitchFamily="18" charset="0"/>
            </a:endParaRPr>
          </a:p>
        </p:txBody>
      </p:sp>
      <p:pic>
        <p:nvPicPr>
          <p:cNvPr id="1027" name="Picture 3" descr="Lo go PCCC">
            <a:extLst>
              <a:ext uri="{FF2B5EF4-FFF2-40B4-BE49-F238E27FC236}">
                <a16:creationId xmlns:a16="http://schemas.microsoft.com/office/drawing/2014/main" id="{603CD2C1-A324-EFD4-DBEC-9F1E8ABCCE03}"/>
              </a:ext>
            </a:extLst>
          </p:cNvPr>
          <p:cNvPicPr>
            <a:picLocks noChangeAspect="1" noChangeArrowheads="1"/>
          </p:cNvPicPr>
          <p:nvPr/>
        </p:nvPicPr>
        <p:blipFill>
          <a:blip r:embed="rId3" cstate="print"/>
          <a:srcRect/>
          <a:stretch>
            <a:fillRect/>
          </a:stretch>
        </p:blipFill>
        <p:spPr bwMode="auto">
          <a:xfrm>
            <a:off x="1353788" y="160338"/>
            <a:ext cx="825208" cy="831883"/>
          </a:xfrm>
          <a:prstGeom prst="rect">
            <a:avLst/>
          </a:prstGeom>
          <a:noFill/>
          <a:effectLst>
            <a:reflection blurRad="6350" stA="50000" endA="300" endPos="55500" dist="101600" dir="5400000" sy="-100000" algn="bl" rotWithShape="0"/>
          </a:effectLst>
        </p:spPr>
      </p:pic>
      <p:sp>
        <p:nvSpPr>
          <p:cNvPr id="44036" name="AutoShape 4" descr="Káº¿t quáº£ hÃ¬nh áº£nh cho hiá»n tÆ°á»£ng quÃ¡ táº£i">
            <a:extLst>
              <a:ext uri="{FF2B5EF4-FFF2-40B4-BE49-F238E27FC236}">
                <a16:creationId xmlns:a16="http://schemas.microsoft.com/office/drawing/2014/main" id="{A6080F73-9A05-5F67-DD07-7A4B4FC8B095}"/>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anim calcmode="lin" valueType="num">
                                      <p:cBhvr additive="base">
                                        <p:cTn id="11" dur="500" fill="hold"/>
                                        <p:tgtEl>
                                          <p:spTgt spid="440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403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4034">
                                            <p:txEl>
                                              <p:pRg st="3" end="3"/>
                                            </p:txEl>
                                          </p:spTgt>
                                        </p:tgtEl>
                                        <p:attrNameLst>
                                          <p:attrName>style.visibility</p:attrName>
                                        </p:attrNameLst>
                                      </p:cBhvr>
                                      <p:to>
                                        <p:strVal val="visible"/>
                                      </p:to>
                                    </p:set>
                                    <p:animEffect transition="in" filter="randombar(horizontal)">
                                      <p:cBhvr>
                                        <p:cTn id="17" dur="500"/>
                                        <p:tgtEl>
                                          <p:spTgt spid="44034">
                                            <p:txEl>
                                              <p:pRg st="3" end="3"/>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44034">
                                            <p:txEl>
                                              <p:pRg st="4" end="4"/>
                                            </p:txEl>
                                          </p:spTgt>
                                        </p:tgtEl>
                                        <p:attrNameLst>
                                          <p:attrName>style.visibility</p:attrName>
                                        </p:attrNameLst>
                                      </p:cBhvr>
                                      <p:to>
                                        <p:strVal val="visible"/>
                                      </p:to>
                                    </p:set>
                                    <p:animEffect transition="in" filter="randombar(horizontal)">
                                      <p:cBhvr>
                                        <p:cTn id="20" dur="500"/>
                                        <p:tgtEl>
                                          <p:spTgt spid="44034">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4034">
                                            <p:txEl>
                                              <p:pRg st="5" end="5"/>
                                            </p:txEl>
                                          </p:spTgt>
                                        </p:tgtEl>
                                        <p:attrNameLst>
                                          <p:attrName>style.visibility</p:attrName>
                                        </p:attrNameLst>
                                      </p:cBhvr>
                                      <p:to>
                                        <p:strVal val="visible"/>
                                      </p:to>
                                    </p:set>
                                    <p:animEffect transition="in" filter="randombar(horizontal)">
                                      <p:cBhvr>
                                        <p:cTn id="23" dur="500"/>
                                        <p:tgtEl>
                                          <p:spTgt spid="4403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4034">
                                            <p:txEl>
                                              <p:pRg st="7" end="7"/>
                                            </p:txEl>
                                          </p:spTgt>
                                        </p:tgtEl>
                                        <p:attrNameLst>
                                          <p:attrName>style.visibility</p:attrName>
                                        </p:attrNameLst>
                                      </p:cBhvr>
                                      <p:to>
                                        <p:strVal val="visible"/>
                                      </p:to>
                                    </p:set>
                                    <p:anim calcmode="lin" valueType="num">
                                      <p:cBhvr>
                                        <p:cTn id="28" dur="500" fill="hold"/>
                                        <p:tgtEl>
                                          <p:spTgt spid="44034">
                                            <p:txEl>
                                              <p:pRg st="7" end="7"/>
                                            </p:txEl>
                                          </p:spTgt>
                                        </p:tgtEl>
                                        <p:attrNameLst>
                                          <p:attrName>ppt_w</p:attrName>
                                        </p:attrNameLst>
                                      </p:cBhvr>
                                      <p:tavLst>
                                        <p:tav tm="0">
                                          <p:val>
                                            <p:fltVal val="0"/>
                                          </p:val>
                                        </p:tav>
                                        <p:tav tm="100000">
                                          <p:val>
                                            <p:strVal val="#ppt_w"/>
                                          </p:val>
                                        </p:tav>
                                      </p:tavLst>
                                    </p:anim>
                                    <p:anim calcmode="lin" valueType="num">
                                      <p:cBhvr>
                                        <p:cTn id="29" dur="500" fill="hold"/>
                                        <p:tgtEl>
                                          <p:spTgt spid="44034">
                                            <p:txEl>
                                              <p:pRg st="7" end="7"/>
                                            </p:txEl>
                                          </p:spTgt>
                                        </p:tgtEl>
                                        <p:attrNameLst>
                                          <p:attrName>ppt_h</p:attrName>
                                        </p:attrNameLst>
                                      </p:cBhvr>
                                      <p:tavLst>
                                        <p:tav tm="0">
                                          <p:val>
                                            <p:fltVal val="0"/>
                                          </p:val>
                                        </p:tav>
                                        <p:tav tm="100000">
                                          <p:val>
                                            <p:strVal val="#ppt_h"/>
                                          </p:val>
                                        </p:tav>
                                      </p:tavLst>
                                    </p:anim>
                                    <p:animEffect transition="in" filter="fade">
                                      <p:cBhvr>
                                        <p:cTn id="30" dur="500"/>
                                        <p:tgtEl>
                                          <p:spTgt spid="44034">
                                            <p:txEl>
                                              <p:pRg st="7" end="7"/>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44034">
                                            <p:txEl>
                                              <p:pRg st="8" end="8"/>
                                            </p:txEl>
                                          </p:spTgt>
                                        </p:tgtEl>
                                        <p:attrNameLst>
                                          <p:attrName>style.visibility</p:attrName>
                                        </p:attrNameLst>
                                      </p:cBhvr>
                                      <p:to>
                                        <p:strVal val="visible"/>
                                      </p:to>
                                    </p:set>
                                    <p:anim calcmode="lin" valueType="num">
                                      <p:cBhvr>
                                        <p:cTn id="33" dur="500" fill="hold"/>
                                        <p:tgtEl>
                                          <p:spTgt spid="44034">
                                            <p:txEl>
                                              <p:pRg st="8" end="8"/>
                                            </p:txEl>
                                          </p:spTgt>
                                        </p:tgtEl>
                                        <p:attrNameLst>
                                          <p:attrName>ppt_w</p:attrName>
                                        </p:attrNameLst>
                                      </p:cBhvr>
                                      <p:tavLst>
                                        <p:tav tm="0">
                                          <p:val>
                                            <p:fltVal val="0"/>
                                          </p:val>
                                        </p:tav>
                                        <p:tav tm="100000">
                                          <p:val>
                                            <p:strVal val="#ppt_w"/>
                                          </p:val>
                                        </p:tav>
                                      </p:tavLst>
                                    </p:anim>
                                    <p:anim calcmode="lin" valueType="num">
                                      <p:cBhvr>
                                        <p:cTn id="34" dur="500" fill="hold"/>
                                        <p:tgtEl>
                                          <p:spTgt spid="44034">
                                            <p:txEl>
                                              <p:pRg st="8" end="8"/>
                                            </p:txEl>
                                          </p:spTgt>
                                        </p:tgtEl>
                                        <p:attrNameLst>
                                          <p:attrName>ppt_h</p:attrName>
                                        </p:attrNameLst>
                                      </p:cBhvr>
                                      <p:tavLst>
                                        <p:tav tm="0">
                                          <p:val>
                                            <p:fltVal val="0"/>
                                          </p:val>
                                        </p:tav>
                                        <p:tav tm="100000">
                                          <p:val>
                                            <p:strVal val="#ppt_h"/>
                                          </p:val>
                                        </p:tav>
                                      </p:tavLst>
                                    </p:anim>
                                    <p:animEffect transition="in" filter="fade">
                                      <p:cBhvr>
                                        <p:cTn id="35" dur="500"/>
                                        <p:tgtEl>
                                          <p:spTgt spid="4403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609599" y="118753"/>
            <a:ext cx="10909465" cy="6495803"/>
          </a:xfrm>
        </p:spPr>
        <p:txBody>
          <a:bodyPr/>
          <a:lstStyle/>
          <a:p>
            <a:pPr marL="0" indent="534988" algn="just">
              <a:lnSpc>
                <a:spcPts val="3000"/>
              </a:lnSpc>
              <a:spcBef>
                <a:spcPts val="1200"/>
              </a:spcBef>
              <a:spcAft>
                <a:spcPts val="1200"/>
              </a:spcAft>
              <a:buNone/>
            </a:pPr>
            <a:endParaRPr lang="en-US" sz="2800" b="1" dirty="0">
              <a:highlight>
                <a:srgbClr val="00FF00"/>
              </a:highlight>
              <a:latin typeface="+mj-lt"/>
              <a:cs typeface="Times New Roman" panose="02020603050405020304" pitchFamily="18" charset="0"/>
            </a:endParaRPr>
          </a:p>
          <a:p>
            <a:pPr marL="0" indent="534988" algn="just">
              <a:lnSpc>
                <a:spcPts val="3000"/>
              </a:lnSpc>
              <a:spcBef>
                <a:spcPts val="1200"/>
              </a:spcBef>
              <a:spcAft>
                <a:spcPts val="1200"/>
              </a:spcAft>
              <a:buNone/>
            </a:pPr>
            <a:r>
              <a:rPr lang="vi-VN" sz="2800" b="1" dirty="0">
                <a:latin typeface="+mj-lt"/>
                <a:cs typeface="Times New Roman" panose="02020603050405020304" pitchFamily="18" charset="0"/>
              </a:rPr>
              <a:t>3. Các Thông tư</a:t>
            </a:r>
          </a:p>
          <a:p>
            <a:pPr marL="0" indent="534988" algn="just">
              <a:lnSpc>
                <a:spcPts val="3000"/>
              </a:lnSpc>
              <a:spcBef>
                <a:spcPts val="1200"/>
              </a:spcBef>
              <a:spcAft>
                <a:spcPts val="1200"/>
              </a:spcAft>
              <a:buNone/>
            </a:pPr>
            <a:r>
              <a:rPr lang="nl-NL" sz="2800" dirty="0">
                <a:latin typeface="+mj-lt"/>
                <a:cs typeface="Times New Roman" panose="02020603050405020304" pitchFamily="18" charset="0"/>
              </a:rPr>
              <a:t>- Thông tư số 149/2020/TT-BCA ngày 31/12/2020 của Bộ Công an quy định chi tiết một số điều và biện pháp thi hành Luật PCCC và Luật sửa đổi, bổ sung một số điều của Luật PCCC và Nghị định số 136/2020/NĐ-CP ngày 24/11/2020 của Chính phủ quy định chi tiết một số điều và biện pháp thi hành Luật PCCC và Luật sửa đổi, bổ sung một số điều của Luật PCCC </a:t>
            </a:r>
            <a:endParaRPr lang="vi-VN" sz="2800" dirty="0">
              <a:latin typeface="+mj-lt"/>
              <a:cs typeface="Times New Roman" panose="02020603050405020304" pitchFamily="18" charset="0"/>
            </a:endParaRPr>
          </a:p>
          <a:p>
            <a:pPr marL="0" indent="534988" algn="just">
              <a:lnSpc>
                <a:spcPts val="3000"/>
              </a:lnSpc>
              <a:spcBef>
                <a:spcPts val="1200"/>
              </a:spcBef>
              <a:spcAft>
                <a:spcPts val="1200"/>
              </a:spcAft>
              <a:buNone/>
            </a:pPr>
            <a:r>
              <a:rPr lang="nl-NL" sz="2800" dirty="0">
                <a:latin typeface="+mj-lt"/>
                <a:cs typeface="Times New Roman" panose="02020603050405020304" pitchFamily="18" charset="0"/>
              </a:rPr>
              <a:t>- Thông tư số 150/2020/TT-BCA ngày 31/12/2020 của Bộ Công an quy định về trang bị phương tiện PCCC và CNCH cho lực lượng dân phòng, lực lượng PCCC cơ sở, lực lượng PCCCC chuyên ngành.</a:t>
            </a:r>
            <a:endParaRPr lang="vi-VN" sz="2800" dirty="0">
              <a:latin typeface="+mj-lt"/>
              <a:cs typeface="Times New Roman" panose="02020603050405020304" pitchFamily="18" charset="0"/>
            </a:endParaRPr>
          </a:p>
        </p:txBody>
      </p:sp>
    </p:spTree>
    <p:extLst>
      <p:ext uri="{BB962C8B-B14F-4D97-AF65-F5344CB8AC3E}">
        <p14:creationId xmlns:p14="http://schemas.microsoft.com/office/powerpoint/2010/main" val="2818366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quarter" idx="1"/>
          </p:nvPr>
        </p:nvSpPr>
        <p:spPr>
          <a:xfrm>
            <a:off x="1981200" y="1219203"/>
            <a:ext cx="8229600" cy="5254625"/>
          </a:xfrm>
          <a:ln>
            <a:solidFill>
              <a:srgbClr val="FF0000"/>
            </a:solidFill>
          </a:ln>
        </p:spPr>
        <p:txBody>
          <a:bodyPr/>
          <a:lstStyle/>
          <a:p>
            <a:pPr marL="342900" indent="-342900" algn="ctr">
              <a:spcBef>
                <a:spcPct val="0"/>
              </a:spcBef>
              <a:buClr>
                <a:schemeClr val="hlink"/>
              </a:buClr>
              <a:buNone/>
            </a:pPr>
            <a:r>
              <a:rPr lang="en-US" sz="2800" b="1" dirty="0">
                <a:solidFill>
                  <a:srgbClr val="C00000"/>
                </a:solidFill>
                <a:latin typeface=".VnArial" pitchFamily="34" charset="0"/>
              </a:rPr>
              <a:t>DO ĐỐT</a:t>
            </a:r>
          </a:p>
          <a:p>
            <a:pPr marL="342900" indent="-342900" algn="just">
              <a:spcBef>
                <a:spcPct val="0"/>
              </a:spcBef>
              <a:buClr>
                <a:schemeClr val="hlink"/>
              </a:buClr>
              <a:buFont typeface="Wingdings" pitchFamily="2" charset="2"/>
              <a:buChar char="Ø"/>
            </a:pPr>
            <a:r>
              <a:rPr lang="en-US" sz="2800" dirty="0" err="1">
                <a:solidFill>
                  <a:srgbClr val="C00000"/>
                </a:solidFill>
                <a:latin typeface="Times New Roman" pitchFamily="18" charset="0"/>
                <a:cs typeface="Times New Roman" pitchFamily="18" charset="0"/>
              </a:rPr>
              <a:t>Là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hành</a:t>
            </a:r>
            <a:r>
              <a:rPr lang="en-US" sz="2800" dirty="0">
                <a:solidFill>
                  <a:srgbClr val="C00000"/>
                </a:solidFill>
                <a:latin typeface="Times New Roman" pitchFamily="18" charset="0"/>
                <a:cs typeface="Times New Roman" pitchFamily="18" charset="0"/>
              </a:rPr>
              <a:t> vi </a:t>
            </a:r>
            <a:r>
              <a:rPr lang="en-US" sz="2800" dirty="0" err="1">
                <a:solidFill>
                  <a:srgbClr val="C00000"/>
                </a:solidFill>
                <a:latin typeface="Times New Roman" pitchFamily="18" charset="0"/>
                <a:cs typeface="Times New Roman" pitchFamily="18" charset="0"/>
              </a:rPr>
              <a:t>cố</a:t>
            </a:r>
            <a:r>
              <a:rPr lang="en-US" sz="2800" dirty="0">
                <a:solidFill>
                  <a:srgbClr val="C00000"/>
                </a:solidFill>
                <a:latin typeface="Times New Roman" pitchFamily="18" charset="0"/>
                <a:cs typeface="Times New Roman" pitchFamily="18" charset="0"/>
              </a:rPr>
              <a:t> ý </a:t>
            </a:r>
            <a:r>
              <a:rPr lang="en-US" sz="2800" dirty="0" err="1">
                <a:solidFill>
                  <a:srgbClr val="C00000"/>
                </a:solidFill>
                <a:latin typeface="Times New Roman" pitchFamily="18" charset="0"/>
                <a:cs typeface="Times New Roman" pitchFamily="18" charset="0"/>
              </a:rPr>
              <a:t>tạo</a:t>
            </a:r>
            <a:r>
              <a:rPr lang="en-US" sz="2800" dirty="0">
                <a:solidFill>
                  <a:srgbClr val="C00000"/>
                </a:solidFill>
                <a:latin typeface="Times New Roman" pitchFamily="18" charset="0"/>
                <a:cs typeface="Times New Roman" pitchFamily="18" charset="0"/>
              </a:rPr>
              <a:t> ra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yếu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tố</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cần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thiết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điều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kiện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đủ</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sự</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cháy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xuất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hiện</a:t>
            </a:r>
            <a:r>
              <a:rPr lang="en-US" sz="2800" dirty="0">
                <a:solidFill>
                  <a:srgbClr val="C00000"/>
                </a:solidFill>
                <a:latin typeface="Times New Roman" pitchFamily="18" charset="0"/>
                <a:cs typeface="Times New Roman" pitchFamily="18" charset="0"/>
              </a:rPr>
              <a:t>.</a:t>
            </a:r>
          </a:p>
          <a:p>
            <a:pPr marL="342900" indent="-342900" algn="just">
              <a:spcBef>
                <a:spcPct val="0"/>
              </a:spcBef>
              <a:buClr>
                <a:schemeClr val="hlink"/>
              </a:buClr>
              <a:buFont typeface="Wingdings" pitchFamily="2" charset="2"/>
              <a:buChar char="Ø"/>
            </a:pPr>
            <a:r>
              <a:rPr lang="en-US" sz="2800" dirty="0" err="1">
                <a:solidFill>
                  <a:srgbClr val="C00000"/>
                </a:solidFill>
                <a:latin typeface="Times New Roman" pitchFamily="18" charset="0"/>
                <a:cs typeface="Times New Roman" pitchFamily="18" charset="0"/>
              </a:rPr>
              <a:t>Người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đốt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nhận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thức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rõ</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hành</a:t>
            </a:r>
            <a:r>
              <a:rPr lang="en-US" sz="2800" dirty="0">
                <a:solidFill>
                  <a:srgbClr val="C00000"/>
                </a:solidFill>
                <a:latin typeface="Times New Roman" pitchFamily="18" charset="0"/>
                <a:cs typeface="Times New Roman" pitchFamily="18" charset="0"/>
              </a:rPr>
              <a:t> vi </a:t>
            </a:r>
            <a:r>
              <a:rPr lang="en-US" sz="2800" dirty="0" err="1">
                <a:solidFill>
                  <a:srgbClr val="C00000"/>
                </a:solidFill>
                <a:latin typeface="Times New Roman" pitchFamily="18" charset="0"/>
                <a:cs typeface="Times New Roman" pitchFamily="18" charset="0"/>
              </a:rPr>
              <a:t>đốt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nguy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hiểm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và</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thấy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trước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được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thiệt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hại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có</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xảy</a:t>
            </a:r>
            <a:r>
              <a:rPr lang="en-US" sz="2800" dirty="0">
                <a:solidFill>
                  <a:srgbClr val="C00000"/>
                </a:solidFill>
                <a:latin typeface="Times New Roman" pitchFamily="18" charset="0"/>
                <a:cs typeface="Times New Roman" pitchFamily="18" charset="0"/>
              </a:rPr>
              <a:t> ra </a:t>
            </a:r>
            <a:r>
              <a:rPr lang="en-US" sz="2800" dirty="0" err="1">
                <a:solidFill>
                  <a:srgbClr val="C00000"/>
                </a:solidFill>
                <a:latin typeface="Times New Roman" pitchFamily="18" charset="0"/>
                <a:cs typeface="Times New Roman" pitchFamily="18" charset="0"/>
              </a:rPr>
              <a:t>nhưng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mong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muốn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hậu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quả</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đó</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xảy</a:t>
            </a:r>
            <a:r>
              <a:rPr lang="en-US" sz="2800" dirty="0">
                <a:solidFill>
                  <a:srgbClr val="C00000"/>
                </a:solidFill>
                <a:latin typeface="Times New Roman" pitchFamily="18" charset="0"/>
                <a:cs typeface="Times New Roman" pitchFamily="18" charset="0"/>
              </a:rPr>
              <a:t> ra.</a:t>
            </a:r>
          </a:p>
          <a:p>
            <a:pPr marL="342900" indent="-342900" algn="just">
              <a:spcBef>
                <a:spcPct val="0"/>
              </a:spcBef>
              <a:buClr>
                <a:schemeClr val="hlink"/>
              </a:buClr>
              <a:buFont typeface="Wingdings" pitchFamily="2" charset="2"/>
              <a:buChar char="Ø"/>
            </a:pPr>
            <a:endParaRPr lang="en-US" sz="2800" dirty="0">
              <a:solidFill>
                <a:srgbClr val="C00000"/>
              </a:solidFill>
              <a:latin typeface=".VnArial" pitchFamily="34" charset="0"/>
            </a:endParaRPr>
          </a:p>
          <a:p>
            <a:pPr marL="182563" lvl="1" indent="182563" eaLnBrk="1" hangingPunct="1">
              <a:buNone/>
            </a:pPr>
            <a:endParaRPr lang="vi-VN" sz="2800" dirty="0">
              <a:solidFill>
                <a:srgbClr val="0070C0"/>
              </a:solidFill>
              <a:latin typeface="Century Schoolbook" pitchFamily="18" charset="0"/>
            </a:endParaRPr>
          </a:p>
        </p:txBody>
      </p:sp>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ea typeface="+mj-ea"/>
                <a:cs typeface="Times New Roman" pitchFamily="18" charset="0"/>
              </a:rPr>
              <a:t>CÔNG AN TỈNH NAM ĐỊNH</a:t>
            </a:r>
            <a:r>
              <a:rPr lang="en-US" sz="2400" b="1" cap="small">
                <a:solidFill>
                  <a:srgbClr val="FF0000"/>
                </a:solidFill>
                <a:latin typeface="Times New Roman" pitchFamily="18" charset="0"/>
                <a:ea typeface="+mj-ea"/>
                <a:cs typeface="Times New Roman" pitchFamily="18" charset="0"/>
              </a:rPr>
              <a:t/>
            </a:r>
            <a:br>
              <a:rPr lang="en-US" sz="2400" b="1" cap="small">
                <a:solidFill>
                  <a:srgbClr val="FF0000"/>
                </a:solidFill>
                <a:latin typeface="Times New Roman" pitchFamily="18" charset="0"/>
                <a:ea typeface="+mj-ea"/>
                <a:cs typeface="Times New Roman" pitchFamily="18" charset="0"/>
              </a:rPr>
            </a:br>
            <a:r>
              <a:rPr lang="en-US" sz="2400" b="1" cap="small">
                <a:solidFill>
                  <a:srgbClr val="FF0000"/>
                </a:solidFill>
                <a:latin typeface="Times New Roman" pitchFamily="18" charset="0"/>
                <a:ea typeface="+mj-ea"/>
                <a:cs typeface="Times New Roman" pitchFamily="18" charset="0"/>
              </a:rPr>
              <a:t>PHÒNG CẢNH SÁT PCCC&amp;CNCH</a:t>
            </a:r>
            <a:endParaRPr lang="vi-VN" sz="2400" cap="small">
              <a:solidFill>
                <a:schemeClr val="tx2"/>
              </a:solidFill>
              <a:latin typeface="+mj-lt"/>
              <a:ea typeface="+mj-ea"/>
              <a:cs typeface="+mj-cs"/>
            </a:endParaRPr>
          </a:p>
        </p:txBody>
      </p:sp>
      <p:pic>
        <p:nvPicPr>
          <p:cNvPr id="35844"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grpSp>
        <p:nvGrpSpPr>
          <p:cNvPr id="2" name="Organization Chart 4"/>
          <p:cNvGrpSpPr>
            <a:grpSpLocks noChangeAspect="1"/>
          </p:cNvGrpSpPr>
          <p:nvPr/>
        </p:nvGrpSpPr>
        <p:grpSpPr bwMode="auto">
          <a:xfrm>
            <a:off x="2895600" y="3886203"/>
            <a:ext cx="6705600" cy="2390775"/>
            <a:chOff x="1404" y="1200"/>
            <a:chExt cx="4895" cy="720"/>
          </a:xfrm>
        </p:grpSpPr>
        <p:cxnSp>
          <p:nvCxnSpPr>
            <p:cNvPr id="35846" name="_s4100"/>
            <p:cNvCxnSpPr>
              <a:cxnSpLocks noChangeShapeType="1"/>
              <a:stCxn id="35856" idx="0"/>
              <a:endCxn id="11" idx="2"/>
            </p:cNvCxnSpPr>
            <p:nvPr/>
          </p:nvCxnSpPr>
          <p:spPr bwMode="auto">
            <a:xfrm rot="5400000" flipH="1">
              <a:off x="4791" y="552"/>
              <a:ext cx="138" cy="2016"/>
            </a:xfrm>
            <a:prstGeom prst="bentConnector3">
              <a:avLst>
                <a:gd name="adj1" fmla="val 20000"/>
              </a:avLst>
            </a:prstGeom>
            <a:noFill/>
            <a:ln w="38100">
              <a:solidFill>
                <a:schemeClr val="tx1"/>
              </a:solidFill>
              <a:miter lim="800000"/>
              <a:headEnd/>
              <a:tailEnd/>
            </a:ln>
          </p:spPr>
        </p:cxnSp>
        <p:cxnSp>
          <p:nvCxnSpPr>
            <p:cNvPr id="35847" name="_s4101"/>
            <p:cNvCxnSpPr>
              <a:cxnSpLocks noChangeShapeType="1"/>
              <a:stCxn id="35855" idx="0"/>
              <a:endCxn id="11" idx="2"/>
            </p:cNvCxnSpPr>
            <p:nvPr/>
          </p:nvCxnSpPr>
          <p:spPr bwMode="auto">
            <a:xfrm rot="5400000" flipH="1">
              <a:off x="4287" y="1056"/>
              <a:ext cx="138" cy="1008"/>
            </a:xfrm>
            <a:prstGeom prst="bentConnector3">
              <a:avLst>
                <a:gd name="adj1" fmla="val 20000"/>
              </a:avLst>
            </a:prstGeom>
            <a:noFill/>
            <a:ln w="38100">
              <a:solidFill>
                <a:schemeClr val="tx1"/>
              </a:solidFill>
              <a:miter lim="800000"/>
              <a:headEnd/>
              <a:tailEnd/>
            </a:ln>
          </p:spPr>
        </p:cxnSp>
        <p:cxnSp>
          <p:nvCxnSpPr>
            <p:cNvPr id="35848" name="_s4102"/>
            <p:cNvCxnSpPr>
              <a:cxnSpLocks noChangeShapeType="1"/>
              <a:stCxn id="35854" idx="0"/>
              <a:endCxn id="11" idx="2"/>
            </p:cNvCxnSpPr>
            <p:nvPr/>
          </p:nvCxnSpPr>
          <p:spPr bwMode="auto">
            <a:xfrm rot="5400000" flipH="1">
              <a:off x="3784" y="1559"/>
              <a:ext cx="138" cy="1"/>
            </a:xfrm>
            <a:prstGeom prst="bentConnector3">
              <a:avLst>
                <a:gd name="adj1" fmla="val 20000"/>
              </a:avLst>
            </a:prstGeom>
            <a:noFill/>
            <a:ln w="38100">
              <a:solidFill>
                <a:schemeClr val="tx1"/>
              </a:solidFill>
              <a:miter lim="800000"/>
              <a:headEnd/>
              <a:tailEnd/>
            </a:ln>
          </p:spPr>
        </p:cxnSp>
        <p:cxnSp>
          <p:nvCxnSpPr>
            <p:cNvPr id="35849" name="_s4103"/>
            <p:cNvCxnSpPr>
              <a:cxnSpLocks noChangeShapeType="1"/>
              <a:stCxn id="35853" idx="0"/>
              <a:endCxn id="11" idx="2"/>
            </p:cNvCxnSpPr>
            <p:nvPr/>
          </p:nvCxnSpPr>
          <p:spPr bwMode="auto">
            <a:xfrm rot="-5400000">
              <a:off x="3279" y="1056"/>
              <a:ext cx="138" cy="1008"/>
            </a:xfrm>
            <a:prstGeom prst="bentConnector3">
              <a:avLst>
                <a:gd name="adj1" fmla="val 20000"/>
              </a:avLst>
            </a:prstGeom>
            <a:noFill/>
            <a:ln w="38100">
              <a:solidFill>
                <a:schemeClr val="tx1"/>
              </a:solidFill>
              <a:miter lim="800000"/>
              <a:headEnd/>
              <a:tailEnd/>
            </a:ln>
          </p:spPr>
        </p:cxnSp>
        <p:cxnSp>
          <p:nvCxnSpPr>
            <p:cNvPr id="35850" name="_s4104"/>
            <p:cNvCxnSpPr>
              <a:cxnSpLocks noChangeShapeType="1"/>
              <a:stCxn id="35852" idx="0"/>
              <a:endCxn id="11" idx="2"/>
            </p:cNvCxnSpPr>
            <p:nvPr/>
          </p:nvCxnSpPr>
          <p:spPr bwMode="auto">
            <a:xfrm rot="-5400000">
              <a:off x="2775" y="552"/>
              <a:ext cx="138" cy="2016"/>
            </a:xfrm>
            <a:prstGeom prst="bentConnector3">
              <a:avLst>
                <a:gd name="adj1" fmla="val 20000"/>
              </a:avLst>
            </a:prstGeom>
            <a:noFill/>
            <a:ln w="38100">
              <a:solidFill>
                <a:schemeClr val="tx1"/>
              </a:solidFill>
              <a:miter lim="800000"/>
              <a:headEnd/>
              <a:tailEnd/>
            </a:ln>
          </p:spPr>
        </p:cxnSp>
        <p:sp>
          <p:nvSpPr>
            <p:cNvPr id="11" name="_s4105"/>
            <p:cNvSpPr>
              <a:spLocks noChangeArrowheads="1"/>
            </p:cNvSpPr>
            <p:nvPr/>
          </p:nvSpPr>
          <p:spPr bwMode="auto">
            <a:xfrm>
              <a:off x="3419" y="1200"/>
              <a:ext cx="862" cy="288"/>
            </a:xfrm>
            <a:prstGeom prst="roundRect">
              <a:avLst>
                <a:gd name="adj" fmla="val 16667"/>
              </a:avLst>
            </a:prstGeom>
            <a:solidFill>
              <a:srgbClr val="FF0000">
                <a:alpha val="50000"/>
              </a:srgbClr>
            </a:solidFill>
            <a:ln w="28575">
              <a:solidFill>
                <a:srgbClr val="FF0000"/>
              </a:solidFill>
              <a:round/>
              <a:headEnd/>
              <a:tailEnd/>
            </a:ln>
          </p:spPr>
          <p:txBody>
            <a:bodyPr wrap="none" lIns="0" tIns="0" rIns="0" bIns="0" anchor="ctr"/>
            <a:lstStyle/>
            <a:p>
              <a:pPr algn="ctr">
                <a:defRPr/>
              </a:pPr>
              <a:r>
                <a:rPr lang="en-US" sz="2400">
                  <a:solidFill>
                    <a:srgbClr val="000099"/>
                  </a:solidFill>
                  <a:latin typeface="Times New Roman" pitchFamily="18" charset="0"/>
                  <a:cs typeface="Times New Roman" pitchFamily="18" charset="0"/>
                </a:rPr>
                <a:t>Mục đích</a:t>
              </a:r>
            </a:p>
            <a:p>
              <a:pPr algn="ctr">
                <a:defRPr/>
              </a:pPr>
              <a:r>
                <a:rPr lang="en-US" sz="2400">
                  <a:solidFill>
                    <a:srgbClr val="000099"/>
                  </a:solidFill>
                  <a:latin typeface="Times New Roman" pitchFamily="18" charset="0"/>
                  <a:cs typeface="Times New Roman" pitchFamily="18" charset="0"/>
                </a:rPr>
                <a:t> đốt</a:t>
              </a:r>
              <a:r>
                <a:rPr lang="en-US" sz="1400">
                  <a:solidFill>
                    <a:srgbClr val="000099"/>
                  </a:solidFill>
                  <a:effectLst>
                    <a:outerShdw blurRad="38100" dist="38100" dir="2700000" algn="tl">
                      <a:srgbClr val="000000"/>
                    </a:outerShdw>
                  </a:effectLst>
                  <a:latin typeface="Times New Roman" pitchFamily="18" charset="0"/>
                  <a:cs typeface="Times New Roman" pitchFamily="18" charset="0"/>
                </a:rPr>
                <a:t> </a:t>
              </a:r>
            </a:p>
          </p:txBody>
        </p:sp>
        <p:sp>
          <p:nvSpPr>
            <p:cNvPr id="35852" name="_s4106"/>
            <p:cNvSpPr>
              <a:spLocks noChangeArrowheads="1"/>
            </p:cNvSpPr>
            <p:nvPr/>
          </p:nvSpPr>
          <p:spPr bwMode="auto">
            <a:xfrm>
              <a:off x="1404" y="1632"/>
              <a:ext cx="864" cy="288"/>
            </a:xfrm>
            <a:prstGeom prst="roundRect">
              <a:avLst>
                <a:gd name="adj" fmla="val 16667"/>
              </a:avLst>
            </a:prstGeom>
            <a:solidFill>
              <a:srgbClr val="FF00FF">
                <a:alpha val="50195"/>
              </a:srgbClr>
            </a:solidFill>
            <a:ln w="28575">
              <a:solidFill>
                <a:srgbClr val="FF00AD"/>
              </a:solidFill>
              <a:round/>
              <a:headEnd/>
              <a:tailEnd/>
            </a:ln>
          </p:spPr>
          <p:txBody>
            <a:bodyPr lIns="0" tIns="0" rIns="0" bIns="0" anchor="ctr" anchorCtr="1"/>
            <a:lstStyle/>
            <a:p>
              <a:pPr algn="ctr"/>
              <a:r>
                <a:rPr lang="en-US" sz="2000" b="1">
                  <a:solidFill>
                    <a:srgbClr val="C00000"/>
                  </a:solidFill>
                  <a:latin typeface=".VnArial" pitchFamily="34" charset="0"/>
                </a:rPr>
                <a:t>G©y rèi khñng</a:t>
              </a:r>
            </a:p>
            <a:p>
              <a:pPr algn="ctr"/>
              <a:r>
                <a:rPr lang="en-US" sz="2000" b="1">
                  <a:solidFill>
                    <a:srgbClr val="C00000"/>
                  </a:solidFill>
                  <a:latin typeface=".VnArial" pitchFamily="34" charset="0"/>
                </a:rPr>
                <a:t> bè</a:t>
              </a:r>
              <a:endParaRPr lang="en-US" sz="2200" b="1">
                <a:solidFill>
                  <a:srgbClr val="C00000"/>
                </a:solidFill>
              </a:endParaRPr>
            </a:p>
          </p:txBody>
        </p:sp>
        <p:sp>
          <p:nvSpPr>
            <p:cNvPr id="35853" name="_s4107"/>
            <p:cNvSpPr>
              <a:spLocks noChangeArrowheads="1"/>
            </p:cNvSpPr>
            <p:nvPr/>
          </p:nvSpPr>
          <p:spPr bwMode="auto">
            <a:xfrm>
              <a:off x="2412" y="1632"/>
              <a:ext cx="864" cy="288"/>
            </a:xfrm>
            <a:prstGeom prst="roundRect">
              <a:avLst>
                <a:gd name="adj" fmla="val 16667"/>
              </a:avLst>
            </a:prstGeom>
            <a:solidFill>
              <a:srgbClr val="FF00FF">
                <a:alpha val="50195"/>
              </a:srgbClr>
            </a:solidFill>
            <a:ln w="28575">
              <a:solidFill>
                <a:srgbClr val="FF00AD"/>
              </a:solidFill>
              <a:round/>
              <a:headEnd/>
              <a:tailEnd/>
            </a:ln>
          </p:spPr>
          <p:txBody>
            <a:bodyPr lIns="0" tIns="0" rIns="0" bIns="0" anchor="ctr" anchorCtr="1"/>
            <a:lstStyle/>
            <a:p>
              <a:pPr algn="ctr"/>
              <a:r>
                <a:rPr lang="en-US" sz="2000" b="1">
                  <a:solidFill>
                    <a:srgbClr val="C00000"/>
                  </a:solidFill>
                  <a:latin typeface=".VnArial" pitchFamily="34" charset="0"/>
                </a:rPr>
                <a:t>Tư­ lîi c¸</a:t>
              </a:r>
            </a:p>
            <a:p>
              <a:pPr algn="ctr"/>
              <a:r>
                <a:rPr lang="en-US" sz="2000" b="1">
                  <a:solidFill>
                    <a:srgbClr val="C00000"/>
                  </a:solidFill>
                  <a:latin typeface=".VnArial" pitchFamily="34" charset="0"/>
                </a:rPr>
                <a:t>nh©n</a:t>
              </a:r>
              <a:endParaRPr lang="en-US" sz="2000" b="1">
                <a:solidFill>
                  <a:srgbClr val="C00000"/>
                </a:solidFill>
              </a:endParaRPr>
            </a:p>
          </p:txBody>
        </p:sp>
        <p:sp>
          <p:nvSpPr>
            <p:cNvPr id="35854" name="_s4108"/>
            <p:cNvSpPr>
              <a:spLocks noChangeArrowheads="1"/>
            </p:cNvSpPr>
            <p:nvPr/>
          </p:nvSpPr>
          <p:spPr bwMode="auto">
            <a:xfrm>
              <a:off x="3420" y="1632"/>
              <a:ext cx="864" cy="288"/>
            </a:xfrm>
            <a:prstGeom prst="roundRect">
              <a:avLst>
                <a:gd name="adj" fmla="val 16667"/>
              </a:avLst>
            </a:prstGeom>
            <a:solidFill>
              <a:srgbClr val="FF00FF">
                <a:alpha val="50195"/>
              </a:srgbClr>
            </a:solidFill>
            <a:ln w="28575">
              <a:solidFill>
                <a:srgbClr val="FF00AD"/>
              </a:solidFill>
              <a:round/>
              <a:headEnd/>
              <a:tailEnd/>
            </a:ln>
          </p:spPr>
          <p:txBody>
            <a:bodyPr lIns="0" tIns="0" rIns="0" bIns="0" anchor="ctr" anchorCtr="1"/>
            <a:lstStyle/>
            <a:p>
              <a:pPr algn="ctr"/>
              <a:r>
                <a:rPr lang="en-US" b="1">
                  <a:solidFill>
                    <a:srgbClr val="C00000"/>
                  </a:solidFill>
                  <a:latin typeface=".VnArial" pitchFamily="34" charset="0"/>
                </a:rPr>
                <a:t>Che dÊu</a:t>
              </a:r>
            </a:p>
            <a:p>
              <a:pPr algn="ctr"/>
              <a:r>
                <a:rPr lang="en-US" b="1">
                  <a:solidFill>
                    <a:srgbClr val="C00000"/>
                  </a:solidFill>
                  <a:latin typeface=".VnArial" pitchFamily="34" charset="0"/>
                </a:rPr>
                <a:t>hµnh vi</a:t>
              </a:r>
            </a:p>
            <a:p>
              <a:pPr algn="ctr"/>
              <a:r>
                <a:rPr lang="en-US" b="1">
                  <a:solidFill>
                    <a:srgbClr val="C00000"/>
                  </a:solidFill>
                  <a:latin typeface=".VnArial" pitchFamily="34" charset="0"/>
                </a:rPr>
                <a:t>ph¹m téi</a:t>
              </a:r>
              <a:endParaRPr lang="en-US" sz="1300" b="1">
                <a:solidFill>
                  <a:srgbClr val="C00000"/>
                </a:solidFill>
                <a:latin typeface=".VnArial" pitchFamily="34" charset="0"/>
              </a:endParaRPr>
            </a:p>
          </p:txBody>
        </p:sp>
        <p:sp>
          <p:nvSpPr>
            <p:cNvPr id="35855" name="_s4109"/>
            <p:cNvSpPr>
              <a:spLocks noChangeArrowheads="1"/>
            </p:cNvSpPr>
            <p:nvPr/>
          </p:nvSpPr>
          <p:spPr bwMode="auto">
            <a:xfrm>
              <a:off x="4428" y="1632"/>
              <a:ext cx="863" cy="288"/>
            </a:xfrm>
            <a:prstGeom prst="roundRect">
              <a:avLst>
                <a:gd name="adj" fmla="val 16667"/>
              </a:avLst>
            </a:prstGeom>
            <a:solidFill>
              <a:srgbClr val="FF00FF">
                <a:alpha val="50195"/>
              </a:srgbClr>
            </a:solidFill>
            <a:ln w="28575">
              <a:solidFill>
                <a:srgbClr val="FF00AD"/>
              </a:solidFill>
              <a:round/>
              <a:headEnd/>
              <a:tailEnd/>
            </a:ln>
          </p:spPr>
          <p:txBody>
            <a:bodyPr lIns="0" tIns="0" rIns="0" bIns="0" anchor="ctr" anchorCtr="1"/>
            <a:lstStyle/>
            <a:p>
              <a:pPr algn="ctr"/>
              <a:r>
                <a:rPr lang="en-US" sz="2200" b="1" dirty="0" err="1">
                  <a:solidFill>
                    <a:srgbClr val="C00000"/>
                  </a:solidFill>
                  <a:latin typeface=".VnArial" pitchFamily="34" charset="0"/>
                </a:rPr>
                <a:t>M©u</a:t>
              </a:r>
              <a:r>
                <a:rPr lang="en-US" sz="2200" b="1" dirty="0">
                  <a:solidFill>
                    <a:srgbClr val="C00000"/>
                  </a:solidFill>
                  <a:latin typeface=".VnArial" pitchFamily="34" charset="0"/>
                </a:rPr>
                <a:t> </a:t>
              </a:r>
              <a:r>
                <a:rPr lang="en-US" sz="2200" b="1" dirty="0" err="1">
                  <a:solidFill>
                    <a:srgbClr val="C00000"/>
                  </a:solidFill>
                  <a:latin typeface=".VnArial" pitchFamily="34" charset="0"/>
                </a:rPr>
                <a:t>thuÉn</a:t>
              </a:r>
              <a:endParaRPr lang="en-US" sz="2200" b="1" dirty="0">
                <a:solidFill>
                  <a:srgbClr val="C00000"/>
                </a:solidFill>
                <a:latin typeface=".VnArial" pitchFamily="34" charset="0"/>
              </a:endParaRPr>
            </a:p>
            <a:p>
              <a:pPr algn="ctr"/>
              <a:r>
                <a:rPr lang="en-US" sz="2200" b="1" dirty="0" err="1">
                  <a:solidFill>
                    <a:srgbClr val="C00000"/>
                  </a:solidFill>
                  <a:latin typeface=".VnArial" pitchFamily="34" charset="0"/>
                </a:rPr>
                <a:t>tư</a:t>
              </a:r>
              <a:r>
                <a:rPr lang="en-US" sz="2200" b="1" dirty="0">
                  <a:solidFill>
                    <a:srgbClr val="C00000"/>
                  </a:solidFill>
                  <a:latin typeface=".VnArial" pitchFamily="34" charset="0"/>
                </a:rPr>
                <a:t>­ </a:t>
              </a:r>
              <a:r>
                <a:rPr lang="en-US" sz="2200" b="1" dirty="0" err="1">
                  <a:solidFill>
                    <a:srgbClr val="C00000"/>
                  </a:solidFill>
                  <a:latin typeface=".VnArial" pitchFamily="34" charset="0"/>
                </a:rPr>
                <a:t>thï</a:t>
              </a:r>
              <a:endParaRPr lang="en-US" sz="2200" b="1" dirty="0">
                <a:solidFill>
                  <a:srgbClr val="C00000"/>
                </a:solidFill>
              </a:endParaRPr>
            </a:p>
          </p:txBody>
        </p:sp>
        <p:sp>
          <p:nvSpPr>
            <p:cNvPr id="35856" name="_s4110"/>
            <p:cNvSpPr>
              <a:spLocks noChangeArrowheads="1"/>
            </p:cNvSpPr>
            <p:nvPr/>
          </p:nvSpPr>
          <p:spPr bwMode="auto">
            <a:xfrm>
              <a:off x="5435" y="1632"/>
              <a:ext cx="864" cy="288"/>
            </a:xfrm>
            <a:prstGeom prst="roundRect">
              <a:avLst>
                <a:gd name="adj" fmla="val 16667"/>
              </a:avLst>
            </a:prstGeom>
            <a:solidFill>
              <a:srgbClr val="FF00FF">
                <a:alpha val="50195"/>
              </a:srgbClr>
            </a:solidFill>
            <a:ln w="28575">
              <a:solidFill>
                <a:srgbClr val="FF00AD"/>
              </a:solidFill>
              <a:round/>
              <a:headEnd/>
              <a:tailEnd/>
            </a:ln>
          </p:spPr>
          <p:txBody>
            <a:bodyPr lIns="0" tIns="0" rIns="0" bIns="0" anchor="ctr" anchorCtr="1"/>
            <a:lstStyle/>
            <a:p>
              <a:pPr algn="ctr"/>
              <a:r>
                <a:rPr lang="en-US" sz="2400" b="1">
                  <a:solidFill>
                    <a:srgbClr val="C00000"/>
                  </a:solidFill>
                  <a:latin typeface="Times New Roman" panose="02020603050405020304" pitchFamily="18" charset="0"/>
                  <a:cs typeface="Times New Roman" panose="02020603050405020304" pitchFamily="18" charset="0"/>
                </a:rPr>
                <a:t>Bất mãn</a:t>
              </a:r>
            </a:p>
          </p:txBody>
        </p:sp>
      </p:grpSp>
    </p:spTree>
    <p:extLst>
      <p:ext uri="{BB962C8B-B14F-4D97-AF65-F5344CB8AC3E}">
        <p14:creationId xmlns:p14="http://schemas.microsoft.com/office/powerpoint/2010/main" val="214778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anim calcmode="lin" valueType="num">
                                      <p:cBhvr additive="base">
                                        <p:cTn id="7" dur="500" fill="hold"/>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6">
                                            <p:txEl>
                                              <p:pRg st="2" end="2"/>
                                            </p:txEl>
                                          </p:spTgt>
                                        </p:tgtEl>
                                        <p:attrNameLst>
                                          <p:attrName>style.visibility</p:attrName>
                                        </p:attrNameLst>
                                      </p:cBhvr>
                                      <p:to>
                                        <p:strVal val="visible"/>
                                      </p:to>
                                    </p:set>
                                    <p:anim calcmode="lin" valueType="num">
                                      <p:cBhvr additive="base">
                                        <p:cTn id="13" dur="500" fill="hold"/>
                                        <p:tgtEl>
                                          <p:spTgt spid="317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1"/>
          </p:nvPr>
        </p:nvSpPr>
        <p:spPr>
          <a:xfrm>
            <a:off x="2057400" y="1143003"/>
            <a:ext cx="8229600" cy="5254625"/>
          </a:xfrm>
          <a:ln>
            <a:solidFill>
              <a:srgbClr val="FF0000"/>
            </a:solidFill>
          </a:ln>
        </p:spPr>
        <p:txBody>
          <a:bodyPr/>
          <a:lstStyle/>
          <a:p>
            <a:pPr marL="342900" indent="-342900" algn="ctr">
              <a:spcBef>
                <a:spcPct val="0"/>
              </a:spcBef>
              <a:buClr>
                <a:schemeClr val="hlink"/>
              </a:buClr>
              <a:buNone/>
            </a:pPr>
            <a:endParaRPr lang="en-US" b="1" dirty="0">
              <a:solidFill>
                <a:srgbClr val="990033"/>
              </a:solidFill>
            </a:endParaRPr>
          </a:p>
          <a:p>
            <a:pPr marL="342900" indent="-342900" algn="ctr">
              <a:spcBef>
                <a:spcPct val="0"/>
              </a:spcBef>
              <a:buClr>
                <a:schemeClr val="hlink"/>
              </a:buClr>
              <a:buNone/>
            </a:pPr>
            <a:r>
              <a:rPr lang="en-US" b="1" dirty="0">
                <a:solidFill>
                  <a:srgbClr val="990033"/>
                </a:solidFill>
              </a:rPr>
              <a:t>DO VI PHẠM QUY ĐỊNH AN TOÀN PCCC</a:t>
            </a:r>
          </a:p>
          <a:p>
            <a:pPr marL="342900" indent="-342900" algn="ctr">
              <a:spcBef>
                <a:spcPct val="0"/>
              </a:spcBef>
              <a:buClr>
                <a:schemeClr val="hlink"/>
              </a:buClr>
              <a:buNone/>
            </a:pPr>
            <a:endParaRPr lang="en-US" b="1" dirty="0">
              <a:solidFill>
                <a:srgbClr val="990033"/>
              </a:solidFill>
            </a:endParaRPr>
          </a:p>
          <a:p>
            <a:pPr marL="342900" indent="-342900" algn="just">
              <a:spcBef>
                <a:spcPct val="0"/>
              </a:spcBef>
              <a:buClr>
                <a:schemeClr val="hlink"/>
              </a:buClr>
              <a:buFont typeface="Wingdings" pitchFamily="2" charset="2"/>
              <a:buChar char="§"/>
            </a:pPr>
            <a:r>
              <a:rPr lang="en-US" sz="3200" dirty="0" err="1">
                <a:solidFill>
                  <a:srgbClr val="990033"/>
                </a:solidFill>
                <a:latin typeface="Times New Roman" pitchFamily="18" charset="0"/>
                <a:cs typeface="Times New Roman" pitchFamily="18" charset="0"/>
              </a:rPr>
              <a:t>Là</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hành</a:t>
            </a:r>
            <a:r>
              <a:rPr lang="en-US" sz="3200" dirty="0">
                <a:solidFill>
                  <a:srgbClr val="990033"/>
                </a:solidFill>
                <a:latin typeface="Times New Roman" pitchFamily="18" charset="0"/>
                <a:cs typeface="Times New Roman" pitchFamily="18" charset="0"/>
              </a:rPr>
              <a:t> vi </a:t>
            </a:r>
            <a:r>
              <a:rPr lang="en-US" sz="3200" dirty="0" err="1">
                <a:solidFill>
                  <a:srgbClr val="990033"/>
                </a:solidFill>
                <a:latin typeface="Times New Roman" pitchFamily="18" charset="0"/>
                <a:cs typeface="Times New Roman" pitchFamily="18" charset="0"/>
              </a:rPr>
              <a:t>vi</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phạm</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các</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quy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định</a:t>
            </a:r>
            <a:r>
              <a:rPr lang="en-US" sz="3200" dirty="0">
                <a:solidFill>
                  <a:srgbClr val="990033"/>
                </a:solidFill>
                <a:latin typeface="Times New Roman" pitchFamily="18" charset="0"/>
                <a:cs typeface="Times New Roman" pitchFamily="18" charset="0"/>
              </a:rPr>
              <a:t> an </a:t>
            </a:r>
            <a:r>
              <a:rPr lang="en-US" sz="3200" dirty="0" err="1">
                <a:solidFill>
                  <a:srgbClr val="990033"/>
                </a:solidFill>
                <a:latin typeface="Times New Roman" pitchFamily="18" charset="0"/>
                <a:cs typeface="Times New Roman" pitchFamily="18" charset="0"/>
              </a:rPr>
              <a:t>toàn</a:t>
            </a:r>
            <a:r>
              <a:rPr lang="en-US" sz="3200" dirty="0">
                <a:solidFill>
                  <a:srgbClr val="990033"/>
                </a:solidFill>
                <a:latin typeface="Times New Roman" pitchFamily="18" charset="0"/>
                <a:cs typeface="Times New Roman" pitchFamily="18" charset="0"/>
              </a:rPr>
              <a:t> PCCC </a:t>
            </a:r>
            <a:r>
              <a:rPr lang="en-US" sz="3200" dirty="0" err="1">
                <a:solidFill>
                  <a:srgbClr val="990033"/>
                </a:solidFill>
                <a:latin typeface="Times New Roman" pitchFamily="18" charset="0"/>
                <a:cs typeface="Times New Roman" pitchFamily="18" charset="0"/>
              </a:rPr>
              <a:t>gây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cháy</a:t>
            </a:r>
            <a:r>
              <a:rPr lang="en-US" sz="3200" dirty="0">
                <a:solidFill>
                  <a:srgbClr val="990033"/>
                </a:solidFill>
                <a:latin typeface="Times New Roman" pitchFamily="18" charset="0"/>
                <a:cs typeface="Times New Roman" pitchFamily="18" charset="0"/>
              </a:rPr>
              <a:t>.</a:t>
            </a:r>
          </a:p>
          <a:p>
            <a:pPr marL="342900" indent="-342900" algn="just">
              <a:spcBef>
                <a:spcPct val="0"/>
              </a:spcBef>
              <a:buClr>
                <a:schemeClr val="hlink"/>
              </a:buClr>
              <a:buFont typeface="Wingdings" pitchFamily="2" charset="2"/>
              <a:buChar char="§"/>
            </a:pPr>
            <a:r>
              <a:rPr lang="en-US" sz="3200" dirty="0" err="1">
                <a:solidFill>
                  <a:srgbClr val="990033"/>
                </a:solidFill>
                <a:latin typeface="Times New Roman" pitchFamily="18" charset="0"/>
                <a:cs typeface="Times New Roman" pitchFamily="18" charset="0"/>
              </a:rPr>
              <a:t>Người</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gây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cháy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nhận</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thức</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rõ</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hành</a:t>
            </a:r>
            <a:r>
              <a:rPr lang="en-US" sz="3200" dirty="0">
                <a:solidFill>
                  <a:srgbClr val="990033"/>
                </a:solidFill>
                <a:latin typeface="Times New Roman" pitchFamily="18" charset="0"/>
                <a:cs typeface="Times New Roman" pitchFamily="18" charset="0"/>
              </a:rPr>
              <a:t> vi </a:t>
            </a:r>
            <a:r>
              <a:rPr lang="en-US" sz="3200" dirty="0" err="1">
                <a:solidFill>
                  <a:srgbClr val="990033"/>
                </a:solidFill>
                <a:latin typeface="Times New Roman" pitchFamily="18" charset="0"/>
                <a:cs typeface="Times New Roman" pitchFamily="18" charset="0"/>
              </a:rPr>
              <a:t>có</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thể</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dẫn</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đến</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cháy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nhưng</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vẫn</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thực</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hiện</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hành</a:t>
            </a:r>
            <a:r>
              <a:rPr lang="en-US" sz="3200" dirty="0">
                <a:solidFill>
                  <a:srgbClr val="990033"/>
                </a:solidFill>
                <a:latin typeface="Times New Roman" pitchFamily="18" charset="0"/>
                <a:cs typeface="Times New Roman" pitchFamily="18" charset="0"/>
              </a:rPr>
              <a:t> vi </a:t>
            </a:r>
            <a:r>
              <a:rPr lang="en-US" sz="3200" dirty="0" err="1">
                <a:solidFill>
                  <a:srgbClr val="990033"/>
                </a:solidFill>
                <a:latin typeface="Times New Roman" pitchFamily="18" charset="0"/>
                <a:cs typeface="Times New Roman" pitchFamily="18" charset="0"/>
              </a:rPr>
              <a:t>vi</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phạm</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để</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xảy</a:t>
            </a:r>
            <a:r>
              <a:rPr lang="en-US" sz="3200" dirty="0">
                <a:solidFill>
                  <a:srgbClr val="990033"/>
                </a:solidFill>
                <a:latin typeface="Times New Roman" pitchFamily="18" charset="0"/>
                <a:cs typeface="Times New Roman" pitchFamily="18" charset="0"/>
              </a:rPr>
              <a:t> ra </a:t>
            </a:r>
            <a:r>
              <a:rPr lang="en-US" sz="3200" dirty="0" err="1">
                <a:solidFill>
                  <a:srgbClr val="990033"/>
                </a:solidFill>
                <a:latin typeface="Times New Roman" pitchFamily="18" charset="0"/>
                <a:cs typeface="Times New Roman" pitchFamily="18" charset="0"/>
              </a:rPr>
              <a:t>cháy</a:t>
            </a:r>
            <a:r>
              <a:rPr lang="en-US" sz="3200" dirty="0">
                <a:solidFill>
                  <a:srgbClr val="990033"/>
                </a:solidFill>
                <a:latin typeface="Times New Roman" pitchFamily="18" charset="0"/>
                <a:cs typeface="Times New Roman" pitchFamily="18" charset="0"/>
              </a:rPr>
              <a:t>, </a:t>
            </a:r>
            <a:r>
              <a:rPr lang="en-US" sz="3200" dirty="0" err="1">
                <a:solidFill>
                  <a:srgbClr val="990033"/>
                </a:solidFill>
                <a:latin typeface="Times New Roman" pitchFamily="18" charset="0"/>
                <a:cs typeface="Times New Roman" pitchFamily="18" charset="0"/>
              </a:rPr>
              <a:t>nổ</a:t>
            </a:r>
            <a:r>
              <a:rPr lang="en-US" sz="3200" dirty="0">
                <a:solidFill>
                  <a:srgbClr val="990033"/>
                </a:solidFill>
                <a:latin typeface="Times New Roman" pitchFamily="18" charset="0"/>
                <a:cs typeface="Times New Roman" pitchFamily="18" charset="0"/>
              </a:rPr>
              <a:t>.</a:t>
            </a:r>
          </a:p>
          <a:p>
            <a:pPr marL="342900" indent="-342900">
              <a:spcBef>
                <a:spcPct val="0"/>
              </a:spcBef>
              <a:buClr>
                <a:schemeClr val="hlink"/>
              </a:buClr>
              <a:buFont typeface="Wingdings" pitchFamily="2" charset="2"/>
              <a:buChar char="§"/>
            </a:pPr>
            <a:endParaRPr lang="en-US" sz="2800" dirty="0">
              <a:solidFill>
                <a:srgbClr val="990033"/>
              </a:solidFill>
              <a:latin typeface=".VnArial" pitchFamily="34" charset="0"/>
            </a:endParaRPr>
          </a:p>
          <a:p>
            <a:pPr marL="182563" lvl="1" indent="182563" eaLnBrk="1" hangingPunct="1">
              <a:buNone/>
            </a:pPr>
            <a:endParaRPr lang="vi-VN" sz="2800" dirty="0">
              <a:solidFill>
                <a:srgbClr val="0070C0"/>
              </a:solidFill>
              <a:latin typeface="Century Schoolbook" pitchFamily="18" charset="0"/>
            </a:endParaRPr>
          </a:p>
        </p:txBody>
      </p:sp>
      <p:sp>
        <p:nvSpPr>
          <p:cNvPr id="4" name="Title 1"/>
          <p:cNvSpPr txBox="1">
            <a:spLocks/>
          </p:cNvSpPr>
          <p:nvPr/>
        </p:nvSpPr>
        <p:spPr>
          <a:xfrm>
            <a:off x="2057400" y="152401"/>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ea typeface="+mj-ea"/>
                <a:cs typeface="Times New Roman" pitchFamily="18" charset="0"/>
              </a:rPr>
              <a:t>CÔNG AN TỈNH NAM ĐỊNH</a:t>
            </a:r>
            <a:r>
              <a:rPr lang="en-US" sz="2400" b="1" cap="small">
                <a:solidFill>
                  <a:srgbClr val="FF0000"/>
                </a:solidFill>
                <a:latin typeface="Times New Roman" pitchFamily="18" charset="0"/>
                <a:ea typeface="+mj-ea"/>
                <a:cs typeface="Times New Roman" pitchFamily="18" charset="0"/>
              </a:rPr>
              <a:t/>
            </a:r>
            <a:br>
              <a:rPr lang="en-US" sz="2400" b="1" cap="small">
                <a:solidFill>
                  <a:srgbClr val="FF0000"/>
                </a:solidFill>
                <a:latin typeface="Times New Roman" pitchFamily="18" charset="0"/>
                <a:ea typeface="+mj-ea"/>
                <a:cs typeface="Times New Roman" pitchFamily="18" charset="0"/>
              </a:rPr>
            </a:br>
            <a:r>
              <a:rPr lang="en-US" sz="2400" b="1" cap="small">
                <a:solidFill>
                  <a:srgbClr val="FF0000"/>
                </a:solidFill>
                <a:latin typeface="Times New Roman" pitchFamily="18" charset="0"/>
                <a:ea typeface="+mj-ea"/>
                <a:cs typeface="Times New Roman" pitchFamily="18" charset="0"/>
              </a:rPr>
              <a:t>PHÒNG CẢNH SÁT PCCC&amp;CNCH</a:t>
            </a:r>
            <a:endParaRPr lang="vi-VN" sz="2400" cap="small">
              <a:solidFill>
                <a:schemeClr val="tx2"/>
              </a:solidFill>
              <a:latin typeface="+mj-lt"/>
              <a:ea typeface="+mj-ea"/>
              <a:cs typeface="+mj-cs"/>
            </a:endParaRPr>
          </a:p>
        </p:txBody>
      </p:sp>
      <p:pic>
        <p:nvPicPr>
          <p:cNvPr id="38916" name="Picture 4" descr="Lo go PCCC"/>
          <p:cNvPicPr>
            <a:picLocks noChangeAspect="1" noChangeArrowheads="1"/>
          </p:cNvPicPr>
          <p:nvPr/>
        </p:nvPicPr>
        <p:blipFill>
          <a:blip r:embed="rId2"/>
          <a:srcRect/>
          <a:stretch>
            <a:fillRect/>
          </a:stretch>
        </p:blipFill>
        <p:spPr bwMode="auto">
          <a:xfrm>
            <a:off x="2178173" y="190501"/>
            <a:ext cx="974725" cy="914400"/>
          </a:xfrm>
          <a:prstGeom prst="rect">
            <a:avLst/>
          </a:prstGeom>
          <a:noFill/>
          <a:ln w="9525">
            <a:noFill/>
            <a:miter lim="800000"/>
            <a:headEnd/>
            <a:tailEnd/>
          </a:ln>
        </p:spPr>
      </p:pic>
    </p:spTree>
    <p:extLst>
      <p:ext uri="{BB962C8B-B14F-4D97-AF65-F5344CB8AC3E}">
        <p14:creationId xmlns:p14="http://schemas.microsoft.com/office/powerpoint/2010/main" val="31593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2">
                                            <p:txEl>
                                              <p:pRg st="3" end="3"/>
                                            </p:txEl>
                                          </p:spTgt>
                                        </p:tgtEl>
                                        <p:attrNameLst>
                                          <p:attrName>style.visibility</p:attrName>
                                        </p:attrNameLst>
                                      </p:cBhvr>
                                      <p:to>
                                        <p:strVal val="visible"/>
                                      </p:to>
                                    </p:set>
                                    <p:anim calcmode="lin" valueType="num">
                                      <p:cBhvr additive="base">
                                        <p:cTn id="7" dur="500" fill="hold"/>
                                        <p:tgtEl>
                                          <p:spTgt spid="3584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xEl>
                                              <p:pRg st="4" end="4"/>
                                            </p:txEl>
                                          </p:spTgt>
                                        </p:tgtEl>
                                        <p:attrNameLst>
                                          <p:attrName>style.visibility</p:attrName>
                                        </p:attrNameLst>
                                      </p:cBhvr>
                                      <p:to>
                                        <p:strVal val="visible"/>
                                      </p:to>
                                    </p:set>
                                    <p:anim calcmode="lin" valueType="num">
                                      <p:cBhvr additive="base">
                                        <p:cTn id="13" dur="500" fill="hold"/>
                                        <p:tgtEl>
                                          <p:spTgt spid="3584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quarter" idx="1"/>
          </p:nvPr>
        </p:nvSpPr>
        <p:spPr>
          <a:xfrm>
            <a:off x="1981200" y="1219203"/>
            <a:ext cx="8229600" cy="5254625"/>
          </a:xfrm>
          <a:ln>
            <a:solidFill>
              <a:srgbClr val="FF0000"/>
            </a:solidFill>
          </a:ln>
        </p:spPr>
        <p:txBody>
          <a:bodyPr/>
          <a:lstStyle/>
          <a:p>
            <a:pPr marL="342900" indent="-342900" algn="ctr">
              <a:spcBef>
                <a:spcPct val="0"/>
              </a:spcBef>
              <a:buClr>
                <a:schemeClr val="hlink"/>
              </a:buClr>
              <a:buNone/>
            </a:pPr>
            <a:endParaRPr lang="en-US" b="1" dirty="0">
              <a:solidFill>
                <a:srgbClr val="0000CC"/>
              </a:solidFill>
              <a:latin typeface="Times New Roman" pitchFamily="18" charset="0"/>
              <a:cs typeface="Times New Roman" pitchFamily="18" charset="0"/>
            </a:endParaRPr>
          </a:p>
          <a:p>
            <a:pPr marL="342900" indent="-342900" algn="ctr">
              <a:spcBef>
                <a:spcPct val="0"/>
              </a:spcBef>
              <a:buClr>
                <a:schemeClr val="hlink"/>
              </a:buClr>
              <a:buNone/>
            </a:pPr>
            <a:r>
              <a:rPr lang="en-US" b="1" dirty="0">
                <a:solidFill>
                  <a:srgbClr val="0000CC"/>
                </a:solidFill>
                <a:latin typeface="Times New Roman" pitchFamily="18" charset="0"/>
                <a:cs typeface="Times New Roman" pitchFamily="18" charset="0"/>
              </a:rPr>
              <a:t>DO THIẾU TINH THẦN TRÁCH NHIỆM</a:t>
            </a:r>
          </a:p>
          <a:p>
            <a:pPr marL="342900" indent="-342900" algn="ctr">
              <a:spcBef>
                <a:spcPct val="0"/>
              </a:spcBef>
              <a:buClr>
                <a:schemeClr val="hlink"/>
              </a:buClr>
              <a:buNone/>
            </a:pPr>
            <a:endParaRPr lang="en-US" b="1" dirty="0">
              <a:solidFill>
                <a:srgbClr val="0000CC"/>
              </a:solidFill>
              <a:latin typeface="Times New Roman" pitchFamily="18" charset="0"/>
              <a:cs typeface="Times New Roman" pitchFamily="18" charset="0"/>
            </a:endParaRPr>
          </a:p>
          <a:p>
            <a:pPr marL="85725" indent="452438" algn="just">
              <a:spcBef>
                <a:spcPct val="0"/>
              </a:spcBef>
              <a:buClr>
                <a:schemeClr val="hlink"/>
              </a:buClr>
              <a:buFont typeface="Wingdings" pitchFamily="2" charset="2"/>
              <a:buChar char="§"/>
            </a:pP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hành</a:t>
            </a:r>
            <a:r>
              <a:rPr lang="en-US" sz="2800" dirty="0">
                <a:solidFill>
                  <a:srgbClr val="0000CC"/>
                </a:solidFill>
                <a:latin typeface="Times New Roman" pitchFamily="18" charset="0"/>
                <a:cs typeface="Times New Roman" pitchFamily="18" charset="0"/>
              </a:rPr>
              <a:t> vi </a:t>
            </a:r>
            <a:r>
              <a:rPr lang="en-US" sz="2800" dirty="0" err="1">
                <a:solidFill>
                  <a:srgbClr val="0000CC"/>
                </a:solidFill>
                <a:latin typeface="Times New Roman" pitchFamily="18" charset="0"/>
                <a:cs typeface="Times New Roman" pitchFamily="18" charset="0"/>
              </a:rPr>
              <a:t>không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trực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tiếp</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gây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cháy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nhưng</a:t>
            </a:r>
            <a:r>
              <a:rPr lang="en-US" sz="2800" dirty="0">
                <a:solidFill>
                  <a:srgbClr val="0000CC"/>
                </a:solidFill>
                <a:latin typeface="Times New Roman" pitchFamily="18" charset="0"/>
                <a:cs typeface="Times New Roman" pitchFamily="18" charset="0"/>
              </a:rPr>
              <a:t> do </a:t>
            </a:r>
            <a:r>
              <a:rPr lang="en-US" sz="2800" dirty="0" err="1">
                <a:solidFill>
                  <a:srgbClr val="0000CC"/>
                </a:solidFill>
                <a:latin typeface="Times New Roman" pitchFamily="18" charset="0"/>
                <a:cs typeface="Times New Roman" pitchFamily="18" charset="0"/>
              </a:rPr>
              <a:t>không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thực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hiện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hết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chức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trách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nhiệm</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vụ</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mình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để</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xảy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cháy</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nổ</a:t>
            </a:r>
            <a:r>
              <a:rPr lang="en-US" sz="2800" dirty="0">
                <a:solidFill>
                  <a:srgbClr val="0000CC"/>
                </a:solidFill>
                <a:latin typeface="Times New Roman" pitchFamily="18" charset="0"/>
                <a:cs typeface="Times New Roman" pitchFamily="18" charset="0"/>
              </a:rPr>
              <a:t>. </a:t>
            </a:r>
          </a:p>
          <a:p>
            <a:pPr marL="182563" lvl="1" indent="182563" eaLnBrk="1" hangingPunct="1">
              <a:buNone/>
            </a:pPr>
            <a:endParaRPr lang="vi-VN" sz="2800" dirty="0">
              <a:solidFill>
                <a:srgbClr val="0070C0"/>
              </a:solidFill>
              <a:latin typeface="Century Schoolbook" pitchFamily="18" charset="0"/>
            </a:endParaRPr>
          </a:p>
        </p:txBody>
      </p:sp>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ea typeface="+mj-ea"/>
                <a:cs typeface="Times New Roman" pitchFamily="18" charset="0"/>
              </a:rPr>
              <a:t>CÔNG AN TỈNH NAM ĐỊNH</a:t>
            </a:r>
            <a:r>
              <a:rPr lang="en-US" sz="2400" b="1" cap="small">
                <a:solidFill>
                  <a:srgbClr val="FF0000"/>
                </a:solidFill>
                <a:latin typeface="Times New Roman" pitchFamily="18" charset="0"/>
                <a:ea typeface="+mj-ea"/>
                <a:cs typeface="Times New Roman" pitchFamily="18" charset="0"/>
              </a:rPr>
              <a:t/>
            </a:r>
            <a:br>
              <a:rPr lang="en-US" sz="2400" b="1" cap="small">
                <a:solidFill>
                  <a:srgbClr val="FF0000"/>
                </a:solidFill>
                <a:latin typeface="Times New Roman" pitchFamily="18" charset="0"/>
                <a:ea typeface="+mj-ea"/>
                <a:cs typeface="Times New Roman" pitchFamily="18" charset="0"/>
              </a:rPr>
            </a:br>
            <a:r>
              <a:rPr lang="en-US" sz="2400" b="1" cap="small">
                <a:solidFill>
                  <a:srgbClr val="FF0000"/>
                </a:solidFill>
                <a:latin typeface="Times New Roman" pitchFamily="18" charset="0"/>
                <a:ea typeface="+mj-ea"/>
                <a:cs typeface="Times New Roman" pitchFamily="18" charset="0"/>
              </a:rPr>
              <a:t>PHÒNG CẢNH SÁT PCCC&amp;CNCH</a:t>
            </a:r>
            <a:endParaRPr lang="vi-VN" sz="2400" cap="small">
              <a:solidFill>
                <a:schemeClr val="tx2"/>
              </a:solidFill>
              <a:latin typeface="+mj-lt"/>
              <a:ea typeface="+mj-ea"/>
              <a:cs typeface="+mj-cs"/>
            </a:endParaRPr>
          </a:p>
        </p:txBody>
      </p:sp>
      <p:pic>
        <p:nvPicPr>
          <p:cNvPr id="39940"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spTree>
    <p:extLst>
      <p:ext uri="{BB962C8B-B14F-4D97-AF65-F5344CB8AC3E}">
        <p14:creationId xmlns:p14="http://schemas.microsoft.com/office/powerpoint/2010/main" val="149060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xEl>
                                              <p:pRg st="3" end="3"/>
                                            </p:txEl>
                                          </p:spTgt>
                                        </p:tgtEl>
                                        <p:attrNameLst>
                                          <p:attrName>style.visibility</p:attrName>
                                        </p:attrNameLst>
                                      </p:cBhvr>
                                      <p:to>
                                        <p:strVal val="visible"/>
                                      </p:to>
                                    </p:set>
                                    <p:anim calcmode="lin" valueType="num">
                                      <p:cBhvr additive="base">
                                        <p:cTn id="7" dur="500" fill="hold"/>
                                        <p:tgtEl>
                                          <p:spTgt spid="31746">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sz="quarter" idx="1"/>
          </p:nvPr>
        </p:nvSpPr>
        <p:spPr>
          <a:xfrm>
            <a:off x="1981200" y="1219201"/>
            <a:ext cx="8229600" cy="4574848"/>
          </a:xfrm>
          <a:ln>
            <a:solidFill>
              <a:srgbClr val="FF0000"/>
            </a:solidFill>
          </a:ln>
        </p:spPr>
        <p:txBody>
          <a:bodyPr/>
          <a:lstStyle/>
          <a:p>
            <a:pPr marL="342900" indent="-342900" algn="ctr">
              <a:spcBef>
                <a:spcPct val="0"/>
              </a:spcBef>
              <a:buClr>
                <a:schemeClr val="hlink"/>
              </a:buClr>
              <a:buNone/>
            </a:pPr>
            <a:endParaRPr lang="en-US" sz="2800" dirty="0">
              <a:solidFill>
                <a:srgbClr val="FF0000"/>
              </a:solidFill>
            </a:endParaRPr>
          </a:p>
          <a:p>
            <a:pPr marL="342900" indent="-342900" algn="ctr">
              <a:spcBef>
                <a:spcPct val="0"/>
              </a:spcBef>
              <a:buClr>
                <a:schemeClr val="hlink"/>
              </a:buClr>
              <a:buNone/>
            </a:pPr>
            <a:r>
              <a:rPr lang="en-US" sz="2800" dirty="0">
                <a:solidFill>
                  <a:srgbClr val="FF0000"/>
                </a:solidFill>
              </a:rPr>
              <a:t>DO THIÊN TAI</a:t>
            </a:r>
          </a:p>
          <a:p>
            <a:pPr marL="342900" indent="-342900" algn="ctr">
              <a:spcBef>
                <a:spcPct val="0"/>
              </a:spcBef>
              <a:buClr>
                <a:schemeClr val="hlink"/>
              </a:buClr>
              <a:buNone/>
            </a:pPr>
            <a:endParaRPr lang="en-US" sz="2800" dirty="0">
              <a:solidFill>
                <a:srgbClr val="FF0000"/>
              </a:solidFill>
            </a:endParaRPr>
          </a:p>
          <a:p>
            <a:pPr marL="182563" lvl="1" indent="182563" eaLnBrk="1" hangingPunct="1">
              <a:buNone/>
            </a:pPr>
            <a:r>
              <a:rPr lang="en-US" sz="2800" dirty="0" err="1">
                <a:solidFill>
                  <a:srgbClr val="0070C0"/>
                </a:solidFill>
                <a:latin typeface="Times New Roman" pitchFamily="18" charset="0"/>
                <a:cs typeface="Times New Roman" pitchFamily="18" charset="0"/>
              </a:rPr>
              <a:t>Là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nguyên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nằm</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ngoài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khả</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năng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con </a:t>
            </a:r>
            <a:r>
              <a:rPr lang="en-US" sz="2800" dirty="0" err="1">
                <a:solidFill>
                  <a:srgbClr val="0070C0"/>
                </a:solidFill>
                <a:latin typeface="Times New Roman" pitchFamily="18" charset="0"/>
                <a:cs typeface="Times New Roman" pitchFamily="18" charset="0"/>
              </a:rPr>
              <a:t>người</a:t>
            </a:r>
            <a:endParaRPr lang="en-US" sz="2800" dirty="0">
              <a:solidFill>
                <a:srgbClr val="0070C0"/>
              </a:solidFill>
              <a:latin typeface="Times New Roman" pitchFamily="18" charset="0"/>
              <a:cs typeface="Times New Roman" pitchFamily="18" charset="0"/>
            </a:endParaRPr>
          </a:p>
          <a:p>
            <a:pPr marL="182563" lvl="1" indent="182563" eaLnBrk="1" hangingPunct="1">
              <a:buNone/>
            </a:pPr>
            <a:r>
              <a:rPr lang="en-US" sz="2800" dirty="0">
                <a:solidFill>
                  <a:srgbClr val="0070C0"/>
                </a:solidFill>
                <a:latin typeface="Times New Roman" pitchFamily="18" charset="0"/>
                <a:cs typeface="Times New Roman" pitchFamily="18" charset="0"/>
              </a:rPr>
              <a:t> Do </a:t>
            </a:r>
            <a:r>
              <a:rPr lang="en-US" sz="2800" dirty="0" err="1">
                <a:solidFill>
                  <a:srgbClr val="0070C0"/>
                </a:solidFill>
                <a:latin typeface="Times New Roman" pitchFamily="18" charset="0"/>
                <a:cs typeface="Times New Roman" pitchFamily="18" charset="0"/>
              </a:rPr>
              <a:t>động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đất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sét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đánh</a:t>
            </a:r>
            <a:endParaRPr lang="vi-VN" sz="2800" dirty="0">
              <a:solidFill>
                <a:srgbClr val="0070C0"/>
              </a:solidFill>
              <a:latin typeface="Times New Roman" pitchFamily="18" charset="0"/>
              <a:cs typeface="Times New Roman" pitchFamily="18" charset="0"/>
            </a:endParaRPr>
          </a:p>
          <a:p>
            <a:pPr marL="182563" lvl="1" indent="182563" eaLnBrk="1" hangingPunct="1">
              <a:buNone/>
            </a:pPr>
            <a:endParaRPr lang="vi-VN" sz="2800" dirty="0">
              <a:solidFill>
                <a:srgbClr val="0070C0"/>
              </a:solidFill>
              <a:latin typeface="Century Schoolbook" pitchFamily="18" charset="0"/>
            </a:endParaRPr>
          </a:p>
        </p:txBody>
      </p:sp>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ea typeface="+mj-ea"/>
                <a:cs typeface="Times New Roman" pitchFamily="18" charset="0"/>
              </a:rPr>
              <a:t>CÔNG AN TỈNH NAM ĐỊNH</a:t>
            </a:r>
            <a:r>
              <a:rPr lang="en-US" sz="2400" b="1" cap="small">
                <a:solidFill>
                  <a:srgbClr val="FF0000"/>
                </a:solidFill>
                <a:latin typeface="Times New Roman" pitchFamily="18" charset="0"/>
                <a:ea typeface="+mj-ea"/>
                <a:cs typeface="Times New Roman" pitchFamily="18" charset="0"/>
              </a:rPr>
              <a:t/>
            </a:r>
            <a:br>
              <a:rPr lang="en-US" sz="2400" b="1" cap="small">
                <a:solidFill>
                  <a:srgbClr val="FF0000"/>
                </a:solidFill>
                <a:latin typeface="Times New Roman" pitchFamily="18" charset="0"/>
                <a:ea typeface="+mj-ea"/>
                <a:cs typeface="Times New Roman" pitchFamily="18" charset="0"/>
              </a:rPr>
            </a:br>
            <a:r>
              <a:rPr lang="en-US" sz="2400" b="1" cap="small">
                <a:solidFill>
                  <a:srgbClr val="FF0000"/>
                </a:solidFill>
                <a:latin typeface="Times New Roman" pitchFamily="18" charset="0"/>
                <a:ea typeface="+mj-ea"/>
                <a:cs typeface="Times New Roman" pitchFamily="18" charset="0"/>
              </a:rPr>
              <a:t>PHÒNG CẢNH SÁT PCCC&amp;CNCH</a:t>
            </a:r>
            <a:endParaRPr lang="vi-VN" sz="2400" cap="small">
              <a:solidFill>
                <a:schemeClr val="tx2"/>
              </a:solidFill>
              <a:latin typeface="+mj-lt"/>
              <a:ea typeface="+mj-ea"/>
              <a:cs typeface="+mj-cs"/>
            </a:endParaRPr>
          </a:p>
        </p:txBody>
      </p:sp>
      <p:pic>
        <p:nvPicPr>
          <p:cNvPr id="43012"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spTree>
    <p:extLst>
      <p:ext uri="{BB962C8B-B14F-4D97-AF65-F5344CB8AC3E}">
        <p14:creationId xmlns:p14="http://schemas.microsoft.com/office/powerpoint/2010/main" val="42807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46">
                                            <p:txEl>
                                              <p:pRg st="1" end="1"/>
                                            </p:txEl>
                                          </p:spTgt>
                                        </p:tgtEl>
                                        <p:attrNameLst>
                                          <p:attrName>style.visibility</p:attrName>
                                        </p:attrNameLst>
                                      </p:cBhvr>
                                      <p:to>
                                        <p:strVal val="visible"/>
                                      </p:to>
                                    </p:set>
                                    <p:anim calcmode="lin" valueType="num">
                                      <p:cBhvr additive="base">
                                        <p:cTn id="7" dur="500" fill="hold"/>
                                        <p:tgtEl>
                                          <p:spTgt spid="3174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6">
                                            <p:txEl>
                                              <p:pRg st="3" end="3"/>
                                            </p:txEl>
                                          </p:spTgt>
                                        </p:tgtEl>
                                        <p:attrNameLst>
                                          <p:attrName>style.visibility</p:attrName>
                                        </p:attrNameLst>
                                      </p:cBhvr>
                                      <p:to>
                                        <p:strVal val="visible"/>
                                      </p:to>
                                    </p:set>
                                    <p:anim calcmode="lin" valueType="num">
                                      <p:cBhvr additive="base">
                                        <p:cTn id="13" dur="500" fill="hold"/>
                                        <p:tgtEl>
                                          <p:spTgt spid="31746">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746">
                                            <p:txEl>
                                              <p:pRg st="4" end="4"/>
                                            </p:txEl>
                                          </p:spTgt>
                                        </p:tgtEl>
                                        <p:attrNameLst>
                                          <p:attrName>style.visibility</p:attrName>
                                        </p:attrNameLst>
                                      </p:cBhvr>
                                      <p:to>
                                        <p:strVal val="visible"/>
                                      </p:to>
                                    </p:set>
                                    <p:anim calcmode="lin" valueType="num">
                                      <p:cBhvr additive="base">
                                        <p:cTn id="19" dur="500" fill="hold"/>
                                        <p:tgtEl>
                                          <p:spTgt spid="3174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sz="quarter" idx="1"/>
          </p:nvPr>
        </p:nvSpPr>
        <p:spPr>
          <a:xfrm>
            <a:off x="1981200" y="1219203"/>
            <a:ext cx="8229600" cy="5254625"/>
          </a:xfrm>
          <a:ln>
            <a:solidFill>
              <a:srgbClr val="FF0000"/>
            </a:solidFill>
          </a:ln>
        </p:spPr>
        <p:txBody>
          <a:bodyPr/>
          <a:lstStyle/>
          <a:p>
            <a:pPr marL="514350" indent="-514350" algn="ctr">
              <a:buNone/>
            </a:pPr>
            <a:r>
              <a:rPr lang="en-US" b="1" dirty="0">
                <a:solidFill>
                  <a:srgbClr val="FF0000"/>
                </a:solidFill>
                <a:latin typeface="Times New Roman" pitchFamily="18" charset="0"/>
                <a:cs typeface="Times New Roman" pitchFamily="18" charset="0"/>
              </a:rPr>
              <a:t>XỬ LÝ TÌNH HUỐNG KHI PHÁT HIỆN CÓ ĐÁM CHÁY</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Bình</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tĩnh</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và</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thực</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hiện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báo</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Cắt</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điện</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Thoát</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nạn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cứu</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người</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và</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cứu</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tài</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sản</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Dùng</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phương</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tiện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chữa</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và</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ngăn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chặn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lan</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Đón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xe</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chữa</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và</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báo</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cáo</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tình</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hình</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Phối</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hợp</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chữa</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cứu</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người</a:t>
            </a:r>
            <a:r>
              <a:rPr lang="en-US" sz="2800" dirty="0">
                <a:solidFill>
                  <a:srgbClr val="000099"/>
                </a:solidFill>
                <a:latin typeface="Times New Roman" pitchFamily="18" charset="0"/>
                <a:cs typeface="Times New Roman" pitchFamily="18" charset="0"/>
              </a:rPr>
              <a:t>. </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Phục</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vụ</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công</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tác</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điều</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tra</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nguyên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nhân</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a:t>
            </a:r>
          </a:p>
          <a:p>
            <a:pPr marL="514350" indent="-514350">
              <a:buFont typeface="Arial Black" pitchFamily="34" charset="0"/>
              <a:buAutoNum type="arabicPeriod"/>
            </a:pPr>
            <a:r>
              <a:rPr lang="en-US" sz="2800" dirty="0" err="1">
                <a:solidFill>
                  <a:srgbClr val="000099"/>
                </a:solidFill>
                <a:latin typeface="Times New Roman" pitchFamily="18" charset="0"/>
                <a:cs typeface="Times New Roman" pitchFamily="18" charset="0"/>
              </a:rPr>
              <a:t>Khắc</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phục</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hậu</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quả</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vụ</a:t>
            </a:r>
            <a:r>
              <a:rPr lang="en-US" sz="2800" dirty="0">
                <a:solidFill>
                  <a:srgbClr val="000099"/>
                </a:solidFill>
                <a:latin typeface="Times New Roman" pitchFamily="18" charset="0"/>
                <a:cs typeface="Times New Roman" pitchFamily="18" charset="0"/>
              </a:rPr>
              <a:t> </a:t>
            </a:r>
            <a:r>
              <a:rPr lang="en-US" sz="2800" dirty="0" err="1">
                <a:solidFill>
                  <a:srgbClr val="000099"/>
                </a:solidFill>
                <a:latin typeface="Times New Roman" pitchFamily="18" charset="0"/>
                <a:cs typeface="Times New Roman" pitchFamily="18" charset="0"/>
              </a:rPr>
              <a:t>cháy</a:t>
            </a:r>
            <a:r>
              <a:rPr lang="en-US" sz="2800" dirty="0">
                <a:solidFill>
                  <a:srgbClr val="000099"/>
                </a:solidFill>
                <a:latin typeface="Times New Roman" pitchFamily="18" charset="0"/>
                <a:cs typeface="Times New Roman" pitchFamily="18" charset="0"/>
              </a:rPr>
              <a:t>. </a:t>
            </a:r>
            <a:endParaRPr lang="vi-VN" sz="2800" dirty="0">
              <a:solidFill>
                <a:srgbClr val="000099"/>
              </a:solidFill>
              <a:cs typeface="Times New Roman" pitchFamily="18" charset="0"/>
            </a:endParaRPr>
          </a:p>
          <a:p>
            <a:pPr marL="182563" lvl="1" indent="182563" eaLnBrk="1" hangingPunct="1">
              <a:buNone/>
            </a:pPr>
            <a:endParaRPr lang="vi-VN" sz="2800" dirty="0">
              <a:solidFill>
                <a:srgbClr val="0070C0"/>
              </a:solidFill>
              <a:latin typeface="Century Schoolbook" pitchFamily="18" charset="0"/>
            </a:endParaRPr>
          </a:p>
        </p:txBody>
      </p:sp>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ea typeface="+mj-ea"/>
                <a:cs typeface="Times New Roman" pitchFamily="18" charset="0"/>
              </a:rPr>
              <a:t>CÔNG AN TỈNH NAM ĐỊNH</a:t>
            </a:r>
            <a:r>
              <a:rPr lang="en-US" sz="2400" b="1" cap="small">
                <a:solidFill>
                  <a:srgbClr val="FF0000"/>
                </a:solidFill>
                <a:latin typeface="Times New Roman" pitchFamily="18" charset="0"/>
                <a:ea typeface="+mj-ea"/>
                <a:cs typeface="Times New Roman" pitchFamily="18" charset="0"/>
              </a:rPr>
              <a:t/>
            </a:r>
            <a:br>
              <a:rPr lang="en-US" sz="2400" b="1" cap="small">
                <a:solidFill>
                  <a:srgbClr val="FF0000"/>
                </a:solidFill>
                <a:latin typeface="Times New Roman" pitchFamily="18" charset="0"/>
                <a:ea typeface="+mj-ea"/>
                <a:cs typeface="Times New Roman" pitchFamily="18" charset="0"/>
              </a:rPr>
            </a:br>
            <a:r>
              <a:rPr lang="en-US" sz="2400" b="1" cap="small">
                <a:solidFill>
                  <a:srgbClr val="FF0000"/>
                </a:solidFill>
                <a:latin typeface="Times New Roman" pitchFamily="18" charset="0"/>
                <a:ea typeface="+mj-ea"/>
                <a:cs typeface="Times New Roman" pitchFamily="18" charset="0"/>
              </a:rPr>
              <a:t>PHÒNG CẢNH SÁT PCCC&amp;CNCH</a:t>
            </a:r>
            <a:endParaRPr lang="vi-VN" sz="2400" cap="small">
              <a:solidFill>
                <a:schemeClr val="tx2"/>
              </a:solidFill>
              <a:latin typeface="+mj-lt"/>
              <a:ea typeface="+mj-ea"/>
              <a:cs typeface="+mj-cs"/>
            </a:endParaRPr>
          </a:p>
        </p:txBody>
      </p:sp>
      <p:pic>
        <p:nvPicPr>
          <p:cNvPr id="55300"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spTree>
    <p:extLst>
      <p:ext uri="{BB962C8B-B14F-4D97-AF65-F5344CB8AC3E}">
        <p14:creationId xmlns:p14="http://schemas.microsoft.com/office/powerpoint/2010/main" val="14239980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2768600" y="381000"/>
            <a:ext cx="7518400" cy="609600"/>
          </a:xfrm>
        </p:spPr>
        <p:txBody>
          <a:bodyPr>
            <a:normAutofit fontScale="90000"/>
          </a:bodyPr>
          <a:lstStyle/>
          <a:p>
            <a:pPr>
              <a:defRPr/>
            </a:pPr>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19459" name="Rectangle 3"/>
          <p:cNvSpPr>
            <a:spLocks noGrp="1" noChangeArrowheads="1"/>
          </p:cNvSpPr>
          <p:nvPr>
            <p:ph type="subTitle" idx="1"/>
          </p:nvPr>
        </p:nvSpPr>
        <p:spPr>
          <a:xfrm>
            <a:off x="2133600" y="1143000"/>
            <a:ext cx="8305800" cy="5105400"/>
          </a:xfrm>
        </p:spPr>
        <p:txBody>
          <a:bodyPr/>
          <a:lstStyle/>
          <a:p>
            <a:pPr marL="609600" indent="-609600"/>
            <a:r>
              <a:rPr lang="en-US" altLang="en-US" sz="2000" dirty="0">
                <a:solidFill>
                  <a:srgbClr val="990000"/>
                </a:solidFill>
                <a:latin typeface="Times New Roman" panose="02020603050405020304" pitchFamily="18" charset="0"/>
                <a:cs typeface="Times New Roman" panose="02020603050405020304" pitchFamily="18" charset="0"/>
              </a:rPr>
              <a:t>QUY TRÌNH CỨU CHỮA 1 VỤ CHÁY</a:t>
            </a:r>
          </a:p>
          <a:p>
            <a:pPr marL="609600" indent="-609600"/>
            <a:r>
              <a:rPr lang="en-US" altLang="en-US" sz="2800" dirty="0">
                <a:solidFill>
                  <a:srgbClr val="FF0066"/>
                </a:solidFill>
              </a:rPr>
              <a:t>1. </a:t>
            </a:r>
            <a:r>
              <a:rPr lang="en-US" altLang="en-US" sz="2800" dirty="0" err="1">
                <a:solidFill>
                  <a:srgbClr val="FF0066"/>
                </a:solidFill>
              </a:rPr>
              <a:t>Báo</a:t>
            </a:r>
            <a:r>
              <a:rPr lang="en-US" altLang="en-US" sz="2800" dirty="0">
                <a:solidFill>
                  <a:srgbClr val="FF0066"/>
                </a:solidFill>
              </a:rPr>
              <a:t> </a:t>
            </a:r>
            <a:r>
              <a:rPr lang="en-US" altLang="en-US" sz="2800" dirty="0" err="1">
                <a:solidFill>
                  <a:srgbClr val="FF0066"/>
                </a:solidFill>
              </a:rPr>
              <a:t>động</a:t>
            </a:r>
            <a:r>
              <a:rPr lang="en-US" altLang="en-US" sz="2800" dirty="0">
                <a:solidFill>
                  <a:srgbClr val="FF0066"/>
                </a:solidFill>
              </a:rPr>
              <a:t> </a:t>
            </a:r>
            <a:r>
              <a:rPr lang="en-US" altLang="en-US" sz="2800" dirty="0" err="1">
                <a:solidFill>
                  <a:srgbClr val="FF0066"/>
                </a:solidFill>
              </a:rPr>
              <a:t>cháy</a:t>
            </a:r>
            <a:endParaRPr lang="en-US" altLang="en-US" sz="2800" dirty="0">
              <a:solidFill>
                <a:srgbClr val="FF0066"/>
              </a:solidFill>
            </a:endParaRPr>
          </a:p>
        </p:txBody>
      </p:sp>
      <p:pic>
        <p:nvPicPr>
          <p:cNvPr id="19460" name="Picture 4" descr="Lo go PCC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810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p:cNvSpPr>
            <a:spLocks noChangeShapeType="1"/>
          </p:cNvSpPr>
          <p:nvPr/>
        </p:nvSpPr>
        <p:spPr bwMode="auto">
          <a:xfrm>
            <a:off x="2209800" y="304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19462" name="Line 6"/>
          <p:cNvSpPr>
            <a:spLocks noChangeShapeType="1"/>
          </p:cNvSpPr>
          <p:nvPr/>
        </p:nvSpPr>
        <p:spPr bwMode="auto">
          <a:xfrm>
            <a:off x="2209800" y="304800"/>
            <a:ext cx="7620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19463" name="Line 7"/>
          <p:cNvSpPr>
            <a:spLocks noChangeShapeType="1"/>
          </p:cNvSpPr>
          <p:nvPr/>
        </p:nvSpPr>
        <p:spPr bwMode="auto">
          <a:xfrm>
            <a:off x="10363200" y="304800"/>
            <a:ext cx="76200" cy="617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19464" name="Line 8"/>
          <p:cNvSpPr>
            <a:spLocks noChangeShapeType="1"/>
          </p:cNvSpPr>
          <p:nvPr/>
        </p:nvSpPr>
        <p:spPr bwMode="auto">
          <a:xfrm>
            <a:off x="2286000" y="6400800"/>
            <a:ext cx="8153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grpSp>
        <p:nvGrpSpPr>
          <p:cNvPr id="4" name="Group 3"/>
          <p:cNvGrpSpPr>
            <a:grpSpLocks/>
          </p:cNvGrpSpPr>
          <p:nvPr/>
        </p:nvGrpSpPr>
        <p:grpSpPr bwMode="auto">
          <a:xfrm>
            <a:off x="2286000" y="2133600"/>
            <a:ext cx="3276600" cy="4343400"/>
            <a:chOff x="2286000" y="2133600"/>
            <a:chExt cx="3276600" cy="4343400"/>
          </a:xfrm>
        </p:grpSpPr>
        <p:pic>
          <p:nvPicPr>
            <p:cNvPr id="1947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133600"/>
              <a:ext cx="3276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0"/>
              <a:ext cx="3276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p:cNvGrpSpPr>
            <a:grpSpLocks/>
          </p:cNvGrpSpPr>
          <p:nvPr/>
        </p:nvGrpSpPr>
        <p:grpSpPr bwMode="auto">
          <a:xfrm>
            <a:off x="6434140" y="1666875"/>
            <a:ext cx="2427287" cy="4402138"/>
            <a:chOff x="6433358" y="1666875"/>
            <a:chExt cx="2428009" cy="4401416"/>
          </a:xfrm>
        </p:grpSpPr>
        <p:pic>
          <p:nvPicPr>
            <p:cNvPr id="1946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3358" y="1666875"/>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33358" y="4058689"/>
              <a:ext cx="2428009" cy="200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1238" y="1666875"/>
            <a:ext cx="80057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96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2768600" y="381000"/>
            <a:ext cx="7518400" cy="685800"/>
          </a:xfrm>
        </p:spPr>
        <p:txBody>
          <a:bodyPr>
            <a:normAutofit fontScale="90000"/>
          </a:bodyPr>
          <a:lstStyle/>
          <a:p>
            <a:pPr algn="ctr">
              <a:defRPr/>
            </a:pPr>
            <a:r>
              <a:rPr lang="en-US" sz="2800"/>
              <a:t>          </a:t>
            </a:r>
            <a:br>
              <a:rPr lang="en-US" sz="2800"/>
            </a:br>
            <a:r>
              <a:rPr lang="en-US" sz="2800"/>
              <a:t>   </a:t>
            </a:r>
            <a:r>
              <a:rPr lang="en-US" sz="2400">
                <a:solidFill>
                  <a:srgbClr val="FF0000"/>
                </a:solidFill>
                <a:latin typeface="Times New Roman" pitchFamily="18" charset="0"/>
                <a:cs typeface="Times New Roman" pitchFamily="18" charset="0"/>
              </a:rPr>
              <a:t>CÔNG AN TỈNH NAM ĐỊNH</a:t>
            </a:r>
            <a:br>
              <a:rPr lang="en-US" sz="2400">
                <a:solidFill>
                  <a:srgbClr val="FF0000"/>
                </a:solidFill>
                <a:latin typeface="Times New Roman" pitchFamily="18" charset="0"/>
                <a:cs typeface="Times New Roman" pitchFamily="18" charset="0"/>
              </a:rPr>
            </a:br>
            <a:r>
              <a:rPr lang="en-US" sz="2400">
                <a:solidFill>
                  <a:srgbClr val="FF0000"/>
                </a:solidFill>
                <a:latin typeface="Times New Roman" pitchFamily="18" charset="0"/>
                <a:cs typeface="Times New Roman" pitchFamily="18" charset="0"/>
              </a:rPr>
              <a:t>PHÒNG CẢNH SÁT PCCC&amp;CNCH</a:t>
            </a:r>
            <a:endParaRPr lang="vi-VN" sz="2400"/>
          </a:p>
        </p:txBody>
      </p:sp>
      <p:sp>
        <p:nvSpPr>
          <p:cNvPr id="202755" name="Rectangle 3"/>
          <p:cNvSpPr>
            <a:spLocks noGrp="1" noChangeArrowheads="1"/>
          </p:cNvSpPr>
          <p:nvPr>
            <p:ph type="subTitle" idx="1"/>
          </p:nvPr>
        </p:nvSpPr>
        <p:spPr>
          <a:xfrm>
            <a:off x="2286000" y="1143000"/>
            <a:ext cx="8153400" cy="5257800"/>
          </a:xfrm>
        </p:spPr>
        <p:txBody>
          <a:bodyPr/>
          <a:lstStyle/>
          <a:p>
            <a:pPr marL="609600" indent="-609600"/>
            <a:r>
              <a:rPr lang="en-US" altLang="en-US" sz="2000" dirty="0">
                <a:solidFill>
                  <a:srgbClr val="990000"/>
                </a:solidFill>
                <a:latin typeface="Times New Roman" panose="02020603050405020304" pitchFamily="18" charset="0"/>
                <a:cs typeface="Times New Roman" panose="02020603050405020304" pitchFamily="18" charset="0"/>
              </a:rPr>
              <a:t>QUY TRÌNH CỨU CHỮA 1 VỤ CHÁY</a:t>
            </a:r>
          </a:p>
          <a:p>
            <a:pPr marL="609600" indent="-609600"/>
            <a:r>
              <a:rPr lang="en-US" altLang="en-US" sz="2800" dirty="0" err="1">
                <a:solidFill>
                  <a:srgbClr val="FF0066"/>
                </a:solidFill>
              </a:rPr>
              <a:t>Báo</a:t>
            </a:r>
            <a:r>
              <a:rPr lang="en-US" altLang="en-US" sz="2800" dirty="0">
                <a:solidFill>
                  <a:srgbClr val="FF0066"/>
                </a:solidFill>
              </a:rPr>
              <a:t> </a:t>
            </a:r>
            <a:r>
              <a:rPr lang="en-US" altLang="en-US" sz="2800" dirty="0" err="1">
                <a:solidFill>
                  <a:srgbClr val="FF0066"/>
                </a:solidFill>
              </a:rPr>
              <a:t>cháy</a:t>
            </a:r>
            <a:endParaRPr lang="en-US" altLang="en-US" sz="2800" dirty="0">
              <a:solidFill>
                <a:srgbClr val="FF0066"/>
              </a:solidFill>
            </a:endParaRPr>
          </a:p>
          <a:p>
            <a:pPr marL="609600" indent="-609600" algn="ctr"/>
            <a:r>
              <a:rPr lang="en-US" altLang="en-US" sz="2800" dirty="0">
                <a:solidFill>
                  <a:srgbClr val="FF0066"/>
                </a:solidFill>
              </a:rPr>
              <a:t>  </a:t>
            </a:r>
            <a:r>
              <a:rPr lang="en-US" altLang="en-US" sz="4400" dirty="0">
                <a:solidFill>
                  <a:srgbClr val="FF0066"/>
                </a:solidFill>
              </a:rPr>
              <a:t>114</a:t>
            </a:r>
          </a:p>
          <a:p>
            <a:pPr marL="609600" indent="-609600" algn="ctr"/>
            <a:r>
              <a:rPr lang="en-US" altLang="en-US" sz="4800" dirty="0">
                <a:solidFill>
                  <a:srgbClr val="FF0066"/>
                </a:solidFill>
              </a:rPr>
              <a:t>0</a:t>
            </a:r>
            <a:r>
              <a:rPr lang="en-US" altLang="en-US" sz="4400" dirty="0">
                <a:solidFill>
                  <a:srgbClr val="FF0066"/>
                </a:solidFill>
              </a:rPr>
              <a:t> VNĐ</a:t>
            </a:r>
          </a:p>
          <a:p>
            <a:pPr indent="534988" algn="just"/>
            <a:endParaRPr lang="en-US" altLang="en-US" sz="2800" dirty="0">
              <a:solidFill>
                <a:schemeClr val="tx1"/>
              </a:solidFill>
              <a:latin typeface="Times New Roman" panose="02020603050405020304" pitchFamily="18" charset="0"/>
              <a:cs typeface="Times New Roman" panose="02020603050405020304" pitchFamily="18" charset="0"/>
            </a:endParaRPr>
          </a:p>
        </p:txBody>
      </p:sp>
      <p:pic>
        <p:nvPicPr>
          <p:cNvPr id="20484" name="Picture 4" descr="Lo go PCC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810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ine 5"/>
          <p:cNvSpPr>
            <a:spLocks noChangeShapeType="1"/>
          </p:cNvSpPr>
          <p:nvPr/>
        </p:nvSpPr>
        <p:spPr bwMode="auto">
          <a:xfrm>
            <a:off x="2209800" y="304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0486" name="Line 6"/>
          <p:cNvSpPr>
            <a:spLocks noChangeShapeType="1"/>
          </p:cNvSpPr>
          <p:nvPr/>
        </p:nvSpPr>
        <p:spPr bwMode="auto">
          <a:xfrm>
            <a:off x="2209800" y="304800"/>
            <a:ext cx="7620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0487" name="Line 7"/>
          <p:cNvSpPr>
            <a:spLocks noChangeShapeType="1"/>
          </p:cNvSpPr>
          <p:nvPr/>
        </p:nvSpPr>
        <p:spPr bwMode="auto">
          <a:xfrm>
            <a:off x="10363200" y="304800"/>
            <a:ext cx="76200" cy="617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0488" name="Line 8"/>
          <p:cNvSpPr>
            <a:spLocks noChangeShapeType="1"/>
          </p:cNvSpPr>
          <p:nvPr/>
        </p:nvSpPr>
        <p:spPr bwMode="auto">
          <a:xfrm>
            <a:off x="2286000" y="6400800"/>
            <a:ext cx="8153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cxnSp>
        <p:nvCxnSpPr>
          <p:cNvPr id="3" name="Straight Connector 2"/>
          <p:cNvCxnSpPr/>
          <p:nvPr/>
        </p:nvCxnSpPr>
        <p:spPr>
          <a:xfrm>
            <a:off x="2286000" y="1143000"/>
            <a:ext cx="8153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83528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repeatCount="3000" fill="hold" nodeType="clickEffect">
                                  <p:stCondLst>
                                    <p:cond delay="0"/>
                                  </p:stCondLst>
                                  <p:childTnLst>
                                    <p:set>
                                      <p:cBhvr>
                                        <p:cTn id="6" dur="1" fill="hold">
                                          <p:stCondLst>
                                            <p:cond delay="0"/>
                                          </p:stCondLst>
                                        </p:cTn>
                                        <p:tgtEl>
                                          <p:spTgt spid="202755">
                                            <p:txEl>
                                              <p:pRg st="2" end="2"/>
                                            </p:txEl>
                                          </p:spTgt>
                                        </p:tgtEl>
                                        <p:attrNameLst>
                                          <p:attrName>style.visibility</p:attrName>
                                        </p:attrNameLst>
                                      </p:cBhvr>
                                      <p:to>
                                        <p:strVal val="visible"/>
                                      </p:to>
                                    </p:set>
                                    <p:anim calcmode="lin" valueType="num">
                                      <p:cBhvr>
                                        <p:cTn id="7" dur="1000" fill="hold"/>
                                        <p:tgtEl>
                                          <p:spTgt spid="202755">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202755">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202755">
                                            <p:txEl>
                                              <p:pRg st="2" end="2"/>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5" presetClass="entr" presetSubtype="0" fill="hold" nodeType="clickEffect">
                                  <p:stCondLst>
                                    <p:cond delay="0"/>
                                  </p:stCondLst>
                                  <p:childTnLst>
                                    <p:set>
                                      <p:cBhvr>
                                        <p:cTn id="13" dur="1" fill="hold">
                                          <p:stCondLst>
                                            <p:cond delay="0"/>
                                          </p:stCondLst>
                                        </p:cTn>
                                        <p:tgtEl>
                                          <p:spTgt spid="202755">
                                            <p:txEl>
                                              <p:pRg st="3" end="3"/>
                                            </p:txEl>
                                          </p:spTgt>
                                        </p:tgtEl>
                                        <p:attrNameLst>
                                          <p:attrName>style.visibility</p:attrName>
                                        </p:attrNameLst>
                                      </p:cBhvr>
                                      <p:to>
                                        <p:strVal val="visible"/>
                                      </p:to>
                                    </p:set>
                                    <p:animEffect transition="in" filter="fade">
                                      <p:cBhvr>
                                        <p:cTn id="14" dur="2000"/>
                                        <p:tgtEl>
                                          <p:spTgt spid="202755">
                                            <p:txEl>
                                              <p:pRg st="3" end="3"/>
                                            </p:txEl>
                                          </p:spTgt>
                                        </p:tgtEl>
                                      </p:cBhvr>
                                    </p:animEffect>
                                    <p:anim calcmode="lin" valueType="num">
                                      <p:cBhvr>
                                        <p:cTn id="15" dur="2000" fill="hold"/>
                                        <p:tgtEl>
                                          <p:spTgt spid="202755">
                                            <p:txEl>
                                              <p:pRg st="3" end="3"/>
                                            </p:txEl>
                                          </p:spTgt>
                                        </p:tgtEl>
                                        <p:attrNameLst>
                                          <p:attrName>ppt_w</p:attrName>
                                        </p:attrNameLst>
                                      </p:cBhvr>
                                      <p:tavLst>
                                        <p:tav tm="0" fmla="#ppt_w*sin(2.5*pi*$)">
                                          <p:val>
                                            <p:fltVal val="0"/>
                                          </p:val>
                                        </p:tav>
                                        <p:tav tm="100000">
                                          <p:val>
                                            <p:fltVal val="1"/>
                                          </p:val>
                                        </p:tav>
                                      </p:tavLst>
                                    </p:anim>
                                    <p:anim calcmode="lin" valueType="num">
                                      <p:cBhvr>
                                        <p:cTn id="16" dur="2000" fill="hold"/>
                                        <p:tgtEl>
                                          <p:spTgt spid="202755">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Content Placeholder 5">
            <a:extLst>
              <a:ext uri="{FF2B5EF4-FFF2-40B4-BE49-F238E27FC236}">
                <a16:creationId xmlns:a16="http://schemas.microsoft.com/office/drawing/2014/main" id="{33FDE9AE-6734-3232-4023-022724EB336D}"/>
              </a:ext>
            </a:extLst>
          </p:cNvPr>
          <p:cNvPicPr>
            <a:picLocks noGrp="1" noChangeAspect="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1271588" y="0"/>
            <a:ext cx="9396413" cy="6858000"/>
          </a:xfrm>
        </p:spPr>
      </p:pic>
      <p:sp>
        <p:nvSpPr>
          <p:cNvPr id="5" name="Right Arrow 4">
            <a:extLst>
              <a:ext uri="{FF2B5EF4-FFF2-40B4-BE49-F238E27FC236}">
                <a16:creationId xmlns:a16="http://schemas.microsoft.com/office/drawing/2014/main" id="{BF2D8541-0CEA-C3B7-709F-2356C4FDAB28}"/>
              </a:ext>
            </a:extLst>
          </p:cNvPr>
          <p:cNvSpPr/>
          <p:nvPr/>
        </p:nvSpPr>
        <p:spPr>
          <a:xfrm rot="2196018">
            <a:off x="2085975" y="911225"/>
            <a:ext cx="2209800" cy="93503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Mới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ight Arrow 10">
            <a:extLst>
              <a:ext uri="{FF2B5EF4-FFF2-40B4-BE49-F238E27FC236}">
                <a16:creationId xmlns:a16="http://schemas.microsoft.com/office/drawing/2014/main" id="{C1BB57CB-1803-9500-3E50-DA8FD06E7728}"/>
              </a:ext>
            </a:extLst>
          </p:cNvPr>
          <p:cNvSpPr/>
          <p:nvPr/>
        </p:nvSpPr>
        <p:spPr>
          <a:xfrm rot="19261348" flipH="1">
            <a:off x="7716838" y="800101"/>
            <a:ext cx="2457450" cy="10144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rgbClr val="FF0000"/>
                </a:solidFill>
                <a:latin typeface="Times New Roman" panose="02020603050405020304" pitchFamily="18" charset="0"/>
                <a:cs typeface="Times New Roman" panose="02020603050405020304" pitchFamily="18" charset="0"/>
              </a:rPr>
              <a:t>Vô</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tiện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ích</a:t>
            </a:r>
            <a:endParaRPr 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08E25-3DB7-4D77-99DF-6EC918A81335}"/>
              </a:ext>
            </a:extLst>
          </p:cNvPr>
          <p:cNvSpPr>
            <a:spLocks noGrp="1"/>
          </p:cNvSpPr>
          <p:nvPr>
            <p:ph type="title"/>
          </p:nvPr>
        </p:nvSpPr>
        <p:spPr>
          <a:xfrm>
            <a:off x="2208213" y="1009650"/>
            <a:ext cx="8229600" cy="1143000"/>
          </a:xfrm>
        </p:spPr>
        <p:txBody>
          <a:bodyPr/>
          <a:lstStyle/>
          <a:p>
            <a:pPr>
              <a:defRPr/>
            </a:pPr>
            <a:endParaRPr lang="en-US"/>
          </a:p>
        </p:txBody>
      </p:sp>
      <p:sp>
        <p:nvSpPr>
          <p:cNvPr id="16387" name="Text Placeholder 2">
            <a:extLst>
              <a:ext uri="{FF2B5EF4-FFF2-40B4-BE49-F238E27FC236}">
                <a16:creationId xmlns:a16="http://schemas.microsoft.com/office/drawing/2014/main" id="{1B5FDA73-AFAA-8218-8D84-B27832DD8623}"/>
              </a:ext>
            </a:extLst>
          </p:cNvPr>
          <p:cNvSpPr>
            <a:spLocks noGrp="1"/>
          </p:cNvSpPr>
          <p:nvPr>
            <p:ph type="body" sz="half" idx="1"/>
          </p:nvPr>
        </p:nvSpPr>
        <p:spPr/>
        <p:txBody>
          <a:bodyPr/>
          <a:lstStyle/>
          <a:p>
            <a:endParaRPr lang="en-US" altLang="en-US"/>
          </a:p>
        </p:txBody>
      </p:sp>
      <p:pic>
        <p:nvPicPr>
          <p:cNvPr id="16388" name="Content Placeholder 6">
            <a:extLst>
              <a:ext uri="{FF2B5EF4-FFF2-40B4-BE49-F238E27FC236}">
                <a16:creationId xmlns:a16="http://schemas.microsoft.com/office/drawing/2014/main" id="{2DE3C490-7900-1EC9-4CB5-137EAEA2FE71}"/>
              </a:ext>
            </a:extLst>
          </p:cNvPr>
          <p:cNvPicPr>
            <a:picLocks noGrp="1" noChangeAspect="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2760663" y="20638"/>
            <a:ext cx="13428663" cy="6858000"/>
          </a:xfrm>
        </p:spPr>
      </p:pic>
      <p:sp>
        <p:nvSpPr>
          <p:cNvPr id="5" name="Oval 4">
            <a:extLst>
              <a:ext uri="{FF2B5EF4-FFF2-40B4-BE49-F238E27FC236}">
                <a16:creationId xmlns:a16="http://schemas.microsoft.com/office/drawing/2014/main" id="{1D0BAA78-B6E0-AD7B-4C65-EADEC5F30F6C}"/>
              </a:ext>
            </a:extLst>
          </p:cNvPr>
          <p:cNvSpPr/>
          <p:nvPr/>
        </p:nvSpPr>
        <p:spPr>
          <a:xfrm>
            <a:off x="6307139" y="123825"/>
            <a:ext cx="3690937" cy="1081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FF00"/>
                </a:solidFill>
                <a:latin typeface="Times New Roman" panose="02020603050405020304" pitchFamily="18" charset="0"/>
                <a:cs typeface="Times New Roman" panose="02020603050405020304" pitchFamily="18" charset="0"/>
              </a:rPr>
              <a:t>Gọi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giống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như</a:t>
            </a:r>
            <a:r>
              <a:rPr lang="en-US" sz="2000" dirty="0">
                <a:solidFill>
                  <a:srgbClr val="FFFF00"/>
                </a:solidFill>
                <a:latin typeface="Times New Roman" panose="02020603050405020304" pitchFamily="18" charset="0"/>
                <a:cs typeface="Times New Roman" panose="02020603050405020304" pitchFamily="18" charset="0"/>
              </a:rPr>
              <a:t> quay </a:t>
            </a:r>
            <a:r>
              <a:rPr lang="en-US" sz="2000" dirty="0" err="1">
                <a:solidFill>
                  <a:srgbClr val="FFFF00"/>
                </a:solidFill>
                <a:latin typeface="Times New Roman" panose="02020603050405020304" pitchFamily="18" charset="0"/>
                <a:cs typeface="Times New Roman" panose="02020603050405020304" pitchFamily="18" charset="0"/>
              </a:rPr>
              <a:t>số</a:t>
            </a:r>
            <a:r>
              <a:rPr lang="en-US" sz="2000" dirty="0">
                <a:solidFill>
                  <a:srgbClr val="FFFF00"/>
                </a:solidFill>
                <a:latin typeface="Times New Roman" panose="02020603050405020304" pitchFamily="18" charset="0"/>
                <a:cs typeface="Times New Roman" panose="02020603050405020304" pitchFamily="18" charset="0"/>
              </a:rPr>
              <a:t> 114 </a:t>
            </a:r>
            <a:r>
              <a:rPr lang="en-US" sz="2000" dirty="0" err="1">
                <a:solidFill>
                  <a:srgbClr val="FFFF00"/>
                </a:solidFill>
                <a:latin typeface="Times New Roman" panose="02020603050405020304" pitchFamily="18" charset="0"/>
                <a:cs typeface="Times New Roman" panose="02020603050405020304" pitchFamily="18" charset="0"/>
              </a:rPr>
              <a:t>thông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thường</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D6F9F5AC-D431-88D4-6D35-0F3DA504DBEE}"/>
              </a:ext>
            </a:extLst>
          </p:cNvPr>
          <p:cNvSpPr/>
          <p:nvPr/>
        </p:nvSpPr>
        <p:spPr>
          <a:xfrm>
            <a:off x="6307139" y="1468438"/>
            <a:ext cx="3690937"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FF00"/>
                </a:solidFill>
                <a:latin typeface="Times New Roman" panose="02020603050405020304" pitchFamily="18" charset="0"/>
                <a:cs typeface="Times New Roman" panose="02020603050405020304" pitchFamily="18" charset="0"/>
              </a:rPr>
              <a:t>Gọi</a:t>
            </a:r>
            <a:r>
              <a:rPr lang="en-US" sz="2000" dirty="0">
                <a:solidFill>
                  <a:srgbClr val="FFFF00"/>
                </a:solidFill>
                <a:latin typeface="Times New Roman" panose="02020603050405020304" pitchFamily="18" charset="0"/>
                <a:cs typeface="Times New Roman" panose="02020603050405020304" pitchFamily="18" charset="0"/>
              </a:rPr>
              <a:t> video call </a:t>
            </a:r>
            <a:r>
              <a:rPr lang="en-US" sz="2000" dirty="0" err="1">
                <a:solidFill>
                  <a:srgbClr val="FFFF00"/>
                </a:solidFill>
                <a:latin typeface="Times New Roman" panose="02020603050405020304" pitchFamily="18" charset="0"/>
                <a:cs typeface="Times New Roman" panose="02020603050405020304" pitchFamily="18" charset="0"/>
              </a:rPr>
              <a:t>trực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tiếp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cho</a:t>
            </a:r>
            <a:r>
              <a:rPr lang="en-US" sz="2000" dirty="0">
                <a:solidFill>
                  <a:srgbClr val="FFFF00"/>
                </a:solidFill>
                <a:latin typeface="Times New Roman" panose="02020603050405020304" pitchFamily="18" charset="0"/>
                <a:cs typeface="Times New Roman" panose="02020603050405020304" pitchFamily="18" charset="0"/>
              </a:rPr>
              <a:t> LL </a:t>
            </a:r>
            <a:r>
              <a:rPr lang="en-US" sz="2000" dirty="0" err="1">
                <a:solidFill>
                  <a:srgbClr val="FFFF00"/>
                </a:solidFill>
                <a:latin typeface="Times New Roman" panose="02020603050405020304" pitchFamily="18" charset="0"/>
                <a:cs typeface="Times New Roman" panose="02020603050405020304" pitchFamily="18" charset="0"/>
              </a:rPr>
              <a:t>Cảnh</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sát</a:t>
            </a:r>
            <a:r>
              <a:rPr lang="en-US" sz="2000" dirty="0">
                <a:solidFill>
                  <a:srgbClr val="FFFF00"/>
                </a:solidFill>
                <a:latin typeface="Times New Roman" panose="02020603050405020304" pitchFamily="18" charset="0"/>
                <a:cs typeface="Times New Roman" panose="02020603050405020304" pitchFamily="18" charset="0"/>
              </a:rPr>
              <a:t> PCCC</a:t>
            </a:r>
          </a:p>
        </p:txBody>
      </p:sp>
      <p:sp>
        <p:nvSpPr>
          <p:cNvPr id="9" name="Oval 8">
            <a:extLst>
              <a:ext uri="{FF2B5EF4-FFF2-40B4-BE49-F238E27FC236}">
                <a16:creationId xmlns:a16="http://schemas.microsoft.com/office/drawing/2014/main" id="{2A1AF126-4303-F522-4182-14F513B01BCE}"/>
              </a:ext>
            </a:extLst>
          </p:cNvPr>
          <p:cNvSpPr/>
          <p:nvPr/>
        </p:nvSpPr>
        <p:spPr>
          <a:xfrm>
            <a:off x="6318250" y="2860675"/>
            <a:ext cx="3690938"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FF00"/>
                </a:solidFill>
                <a:latin typeface="Times New Roman" panose="02020603050405020304" pitchFamily="18" charset="0"/>
                <a:cs typeface="Times New Roman" panose="02020603050405020304" pitchFamily="18" charset="0"/>
              </a:rPr>
              <a:t>Yêu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cầu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chữa</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cháy</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và</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cứu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nạn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cứu</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hộ</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AADFAE47-8362-3900-AD9B-90623FABB006}"/>
              </a:ext>
            </a:extLst>
          </p:cNvPr>
          <p:cNvSpPr/>
          <p:nvPr/>
        </p:nvSpPr>
        <p:spPr>
          <a:xfrm>
            <a:off x="6230939" y="4252913"/>
            <a:ext cx="3690937"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FF00"/>
                </a:solidFill>
                <a:latin typeface="Times New Roman" panose="02020603050405020304" pitchFamily="18" charset="0"/>
                <a:cs typeface="Times New Roman" panose="02020603050405020304" pitchFamily="18" charset="0"/>
              </a:rPr>
              <a:t>Tin </a:t>
            </a:r>
            <a:r>
              <a:rPr lang="en-US" sz="2000" dirty="0" err="1">
                <a:solidFill>
                  <a:srgbClr val="FFFF00"/>
                </a:solidFill>
                <a:latin typeface="Times New Roman" panose="02020603050405020304" pitchFamily="18" charset="0"/>
                <a:cs typeface="Times New Roman" panose="02020603050405020304" pitchFamily="18" charset="0"/>
              </a:rPr>
              <a:t>tức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về</a:t>
            </a:r>
            <a:r>
              <a:rPr lang="en-US" sz="2000" dirty="0">
                <a:solidFill>
                  <a:srgbClr val="FFFF00"/>
                </a:solidFill>
                <a:latin typeface="Times New Roman" panose="02020603050405020304" pitchFamily="18" charset="0"/>
                <a:cs typeface="Times New Roman" panose="02020603050405020304" pitchFamily="18" charset="0"/>
              </a:rPr>
              <a:t> PCCC&amp;CNCH </a:t>
            </a:r>
            <a:r>
              <a:rPr lang="en-US" sz="2000" dirty="0" err="1">
                <a:solidFill>
                  <a:srgbClr val="FFFF00"/>
                </a:solidFill>
                <a:latin typeface="Times New Roman" panose="02020603050405020304" pitchFamily="18" charset="0"/>
                <a:cs typeface="Times New Roman" panose="02020603050405020304" pitchFamily="18" charset="0"/>
              </a:rPr>
              <a:t>được</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cập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nhật</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thường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xuyên</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8882D57-BE55-CC6A-2ED1-EFA7AB0E890D}"/>
              </a:ext>
            </a:extLst>
          </p:cNvPr>
          <p:cNvSpPr/>
          <p:nvPr/>
        </p:nvSpPr>
        <p:spPr>
          <a:xfrm>
            <a:off x="6199189" y="5586413"/>
            <a:ext cx="3690937"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err="1">
                <a:solidFill>
                  <a:srgbClr val="FFFF00"/>
                </a:solidFill>
                <a:latin typeface="Times New Roman" panose="02020603050405020304" pitchFamily="18" charset="0"/>
                <a:cs typeface="Times New Roman" panose="02020603050405020304" pitchFamily="18" charset="0"/>
              </a:rPr>
              <a:t>Cung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cấp</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kỹ</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năng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biện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pháp</a:t>
            </a:r>
            <a:r>
              <a:rPr lang="en-US" sz="2000" dirty="0">
                <a:solidFill>
                  <a:srgbClr val="FFFF00"/>
                </a:solidFill>
                <a:latin typeface="Times New Roman" panose="02020603050405020304" pitchFamily="18" charset="0"/>
                <a:cs typeface="Times New Roman" panose="02020603050405020304" pitchFamily="18" charset="0"/>
              </a:rPr>
              <a:t> an </a:t>
            </a:r>
            <a:r>
              <a:rPr lang="en-US" sz="2000" dirty="0" err="1">
                <a:solidFill>
                  <a:srgbClr val="FFFF00"/>
                </a:solidFill>
                <a:latin typeface="Times New Roman" panose="02020603050405020304" pitchFamily="18" charset="0"/>
                <a:cs typeface="Times New Roman" panose="02020603050405020304" pitchFamily="18" charset="0"/>
              </a:rPr>
              <a:t>toàn</a:t>
            </a:r>
            <a:r>
              <a:rPr lang="en-US" sz="2000" dirty="0">
                <a:solidFill>
                  <a:srgbClr val="FFFF00"/>
                </a:solidFill>
                <a:latin typeface="Times New Roman" panose="02020603050405020304" pitchFamily="18" charset="0"/>
                <a:cs typeface="Times New Roman" panose="02020603050405020304" pitchFamily="18" charset="0"/>
              </a:rPr>
              <a:t> PCCC </a:t>
            </a:r>
            <a:r>
              <a:rPr lang="en-US" sz="2000" dirty="0" err="1">
                <a:solidFill>
                  <a:srgbClr val="FFFF00"/>
                </a:solidFill>
                <a:latin typeface="Times New Roman" panose="02020603050405020304" pitchFamily="18" charset="0"/>
                <a:cs typeface="Times New Roman" panose="02020603050405020304" pitchFamily="18" charset="0"/>
              </a:rPr>
              <a:t>tới</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từng</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cá</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nhân</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tổ</a:t>
            </a:r>
            <a:r>
              <a:rPr lang="en-US" sz="2000" dirty="0">
                <a:solidFill>
                  <a:srgbClr val="FFFF00"/>
                </a:solidFill>
                <a:latin typeface="Times New Roman" panose="02020603050405020304" pitchFamily="18" charset="0"/>
                <a:cs typeface="Times New Roman" panose="02020603050405020304" pitchFamily="18" charset="0"/>
              </a:rPr>
              <a:t> </a:t>
            </a:r>
            <a:r>
              <a:rPr lang="en-US" sz="2000" dirty="0" err="1">
                <a:solidFill>
                  <a:srgbClr val="FFFF00"/>
                </a:solidFill>
                <a:latin typeface="Times New Roman" panose="02020603050405020304" pitchFamily="18" charset="0"/>
                <a:cs typeface="Times New Roman" panose="02020603050405020304" pitchFamily="18" charset="0"/>
              </a:rPr>
              <a:t>chức</a:t>
            </a:r>
            <a:endParaRPr lang="en-US" sz="20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ctrTitle"/>
          </p:nvPr>
        </p:nvSpPr>
        <p:spPr>
          <a:xfrm>
            <a:off x="2971800" y="228600"/>
            <a:ext cx="7391400" cy="762000"/>
          </a:xfrm>
        </p:spPr>
        <p:txBody>
          <a:bodyPr>
            <a:normAutofit fontScale="90000"/>
          </a:bodyPr>
          <a:lstStyle/>
          <a:p>
            <a:pPr>
              <a:defRPr/>
            </a:pPr>
            <a:r>
              <a:rPr lang="en-US" sz="2800"/>
              <a:t>          </a:t>
            </a:r>
            <a:br>
              <a:rPr lang="en-US" sz="2800"/>
            </a:br>
            <a:r>
              <a:rPr lang="en-US" sz="2800"/>
              <a:t>   </a:t>
            </a:r>
            <a:r>
              <a:rPr lang="en-US" sz="1800" i="1">
                <a:solidFill>
                  <a:srgbClr val="FF0000"/>
                </a:solidFill>
              </a:rPr>
              <a:t>CÔNG AN TỈNH NAM ĐỊNH - PHÒNG CẢNH SÁT PCCC &amp; CNCH </a:t>
            </a:r>
            <a:r>
              <a:rPr lang="en-US" sz="1600" i="1">
                <a:solidFill>
                  <a:srgbClr val="FF0000"/>
                </a:solidFill>
              </a:rPr>
              <a:t/>
            </a:r>
            <a:br>
              <a:rPr lang="en-US" sz="1600" i="1">
                <a:solidFill>
                  <a:srgbClr val="FF0000"/>
                </a:solidFill>
              </a:rPr>
            </a:br>
            <a:endParaRPr lang="en-US" sz="1600" i="1">
              <a:solidFill>
                <a:srgbClr val="FF0000"/>
              </a:solidFill>
            </a:endParaRPr>
          </a:p>
        </p:txBody>
      </p:sp>
      <p:sp>
        <p:nvSpPr>
          <p:cNvPr id="21507" name="Rectangle 3"/>
          <p:cNvSpPr>
            <a:spLocks noGrp="1" noChangeArrowheads="1"/>
          </p:cNvSpPr>
          <p:nvPr>
            <p:ph type="subTitle" idx="1"/>
          </p:nvPr>
        </p:nvSpPr>
        <p:spPr>
          <a:xfrm>
            <a:off x="2627315" y="1143000"/>
            <a:ext cx="7431087" cy="5257800"/>
          </a:xfrm>
        </p:spPr>
        <p:txBody>
          <a:bodyPr/>
          <a:lstStyle/>
          <a:p>
            <a:pPr marL="609600" indent="-609600" algn="ctr"/>
            <a:r>
              <a:rPr lang="en-US" altLang="en-US" sz="2800">
                <a:solidFill>
                  <a:srgbClr val="FF0066"/>
                </a:solidFill>
                <a:latin typeface="Times New Roman" panose="02020603050405020304" pitchFamily="18" charset="0"/>
                <a:cs typeface="Times New Roman" panose="02020603050405020304" pitchFamily="18" charset="0"/>
              </a:rPr>
              <a:t>Thông tin cần cung cấp khi báo cháy</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Địa chỉ nơi xảy ra cháy</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Loại chất cháy</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Quy mô diễn biến đám cháy</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Khả năng cháy lan</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Số người mắc kẹt</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Nguồn nước chữa cháy</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Phương tiện chữa cháy tại chỗ hiện có</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Thông tin cá nhân</a:t>
            </a:r>
          </a:p>
          <a:p>
            <a:pPr marL="609600" indent="-609600" algn="just">
              <a:buFont typeface="Wingdings" panose="05000000000000000000" pitchFamily="2" charset="2"/>
              <a:buAutoNum type="arabicPeriod"/>
            </a:pPr>
            <a:r>
              <a:rPr lang="en-US" altLang="en-US" sz="2800">
                <a:solidFill>
                  <a:srgbClr val="FF0066"/>
                </a:solidFill>
                <a:latin typeface="Times New Roman" panose="02020603050405020304" pitchFamily="18" charset="0"/>
                <a:cs typeface="Times New Roman" panose="02020603050405020304" pitchFamily="18" charset="0"/>
              </a:rPr>
              <a:t>Các thông tin khác khi có yêu cầu</a:t>
            </a:r>
          </a:p>
        </p:txBody>
      </p:sp>
      <p:pic>
        <p:nvPicPr>
          <p:cNvPr id="21508" name="Picture 4" descr="Lo go PCC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810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Line 5"/>
          <p:cNvSpPr>
            <a:spLocks noChangeShapeType="1"/>
          </p:cNvSpPr>
          <p:nvPr/>
        </p:nvSpPr>
        <p:spPr bwMode="auto">
          <a:xfrm>
            <a:off x="2209800" y="304800"/>
            <a:ext cx="815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1510" name="Line 6"/>
          <p:cNvSpPr>
            <a:spLocks noChangeShapeType="1"/>
          </p:cNvSpPr>
          <p:nvPr/>
        </p:nvSpPr>
        <p:spPr bwMode="auto">
          <a:xfrm>
            <a:off x="2209800" y="304800"/>
            <a:ext cx="7620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1511" name="Line 7"/>
          <p:cNvSpPr>
            <a:spLocks noChangeShapeType="1"/>
          </p:cNvSpPr>
          <p:nvPr/>
        </p:nvSpPr>
        <p:spPr bwMode="auto">
          <a:xfrm>
            <a:off x="10363200" y="304800"/>
            <a:ext cx="76200" cy="6172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sp>
        <p:nvSpPr>
          <p:cNvPr id="21512" name="Line 8"/>
          <p:cNvSpPr>
            <a:spLocks noChangeShapeType="1"/>
          </p:cNvSpPr>
          <p:nvPr/>
        </p:nvSpPr>
        <p:spPr bwMode="auto">
          <a:xfrm>
            <a:off x="2286000" y="6400800"/>
            <a:ext cx="81534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Calibri" panose="020F0502020204030204" pitchFamily="34" charset="0"/>
            </a:endParaRPr>
          </a:p>
        </p:txBody>
      </p:sp>
      <p:cxnSp>
        <p:nvCxnSpPr>
          <p:cNvPr id="3" name="Straight Connector 2"/>
          <p:cNvCxnSpPr/>
          <p:nvPr/>
        </p:nvCxnSpPr>
        <p:spPr>
          <a:xfrm>
            <a:off x="2209800" y="1143000"/>
            <a:ext cx="8153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458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609599" y="118753"/>
            <a:ext cx="10909465" cy="6495803"/>
          </a:xfrm>
        </p:spPr>
        <p:txBody>
          <a:bodyPr/>
          <a:lstStyle/>
          <a:p>
            <a:pPr marL="0" indent="534988" algn="just">
              <a:lnSpc>
                <a:spcPts val="3000"/>
              </a:lnSpc>
              <a:spcBef>
                <a:spcPts val="1200"/>
              </a:spcBef>
              <a:spcAft>
                <a:spcPts val="1200"/>
              </a:spcAft>
              <a:buNone/>
            </a:pPr>
            <a:endParaRPr lang="nl-NL" sz="2800" dirty="0">
              <a:latin typeface="+mj-lt"/>
              <a:cs typeface="Times New Roman" panose="02020603050405020304" pitchFamily="18" charset="0"/>
            </a:endParaRPr>
          </a:p>
          <a:p>
            <a:pPr marL="0" indent="534988" algn="just">
              <a:lnSpc>
                <a:spcPts val="3500"/>
              </a:lnSpc>
              <a:spcBef>
                <a:spcPts val="1200"/>
              </a:spcBef>
              <a:spcAft>
                <a:spcPts val="1200"/>
              </a:spcAft>
              <a:buNone/>
            </a:pPr>
            <a:r>
              <a:rPr lang="nl-NL" sz="2800" dirty="0">
                <a:latin typeface="+mj-lt"/>
                <a:cs typeface="Times New Roman" panose="02020603050405020304" pitchFamily="18" charset="0"/>
              </a:rPr>
              <a:t>- Thông tư số 48/2015/TT-BCA ngày 06/10/2015 của Bộ Công an quy định về trang  phục chữa cháy của lực lượng dân phòng, lực lượng PCCC cơ sở, lực lượng PCCC chuyên ngành.</a:t>
            </a:r>
            <a:endParaRPr lang="vi-VN" sz="2800" dirty="0">
              <a:latin typeface="+mj-lt"/>
              <a:cs typeface="Times New Roman" panose="02020603050405020304" pitchFamily="18" charset="0"/>
            </a:endParaRPr>
          </a:p>
          <a:p>
            <a:pPr marL="0" indent="534988" algn="just">
              <a:lnSpc>
                <a:spcPts val="3500"/>
              </a:lnSpc>
              <a:spcBef>
                <a:spcPts val="1200"/>
              </a:spcBef>
              <a:spcAft>
                <a:spcPts val="1200"/>
              </a:spcAft>
              <a:buNone/>
            </a:pPr>
            <a:r>
              <a:rPr lang="nl-NL" sz="2800" dirty="0">
                <a:latin typeface="+mj-lt"/>
                <a:cs typeface="Times New Roman" panose="02020603050405020304" pitchFamily="18" charset="0"/>
              </a:rPr>
              <a:t>- </a:t>
            </a:r>
            <a:r>
              <a:rPr lang="vi-VN" sz="2800" dirty="0">
                <a:latin typeface="+mj-lt"/>
                <a:cs typeface="Times New Roman" panose="02020603050405020304" pitchFamily="18" charset="0"/>
              </a:rPr>
              <a:t>Thông tư số 08/2018/</a:t>
            </a:r>
            <a:r>
              <a:rPr lang="vi-VN" sz="2800" dirty="0" err="1">
                <a:latin typeface="+mj-lt"/>
                <a:cs typeface="Times New Roman" panose="02020603050405020304" pitchFamily="18" charset="0"/>
              </a:rPr>
              <a:t>TT-BCA</a:t>
            </a:r>
            <a:r>
              <a:rPr lang="vi-VN" sz="2800" dirty="0">
                <a:latin typeface="+mj-lt"/>
                <a:cs typeface="Times New Roman" panose="02020603050405020304" pitchFamily="18" charset="0"/>
              </a:rPr>
              <a:t> ngày 05/3/2017 của Bộ Công an quy định chi tiết một số điều của Nghị định số 83/2017/</a:t>
            </a:r>
            <a:r>
              <a:rPr lang="vi-VN" sz="2800" dirty="0" err="1">
                <a:latin typeface="+mj-lt"/>
                <a:cs typeface="Times New Roman" panose="02020603050405020304" pitchFamily="18" charset="0"/>
              </a:rPr>
              <a:t>NĐ-CP</a:t>
            </a:r>
            <a:r>
              <a:rPr lang="vi-VN" sz="2800" dirty="0">
                <a:latin typeface="+mj-lt"/>
                <a:cs typeface="Times New Roman" panose="02020603050405020304" pitchFamily="18" charset="0"/>
              </a:rPr>
              <a:t> ngày 18/7/2017 quy định về công tác </a:t>
            </a:r>
            <a:r>
              <a:rPr lang="vi-VN" sz="2800" dirty="0" err="1">
                <a:latin typeface="+mj-lt"/>
                <a:cs typeface="Times New Roman" panose="02020603050405020304" pitchFamily="18" charset="0"/>
              </a:rPr>
              <a:t>CNCH</a:t>
            </a:r>
            <a:r>
              <a:rPr lang="vi-VN" sz="2800" dirty="0">
                <a:latin typeface="+mj-lt"/>
                <a:cs typeface="Times New Roman" panose="02020603050405020304" pitchFamily="18" charset="0"/>
              </a:rPr>
              <a:t> của lực lượng </a:t>
            </a:r>
            <a:r>
              <a:rPr lang="vi-VN" sz="2800" dirty="0" err="1">
                <a:latin typeface="+mj-lt"/>
                <a:cs typeface="Times New Roman" panose="02020603050405020304" pitchFamily="18" charset="0"/>
              </a:rPr>
              <a:t>PCC</a:t>
            </a:r>
            <a:r>
              <a:rPr lang="nl-NL" sz="2800" dirty="0">
                <a:latin typeface="+mj-lt"/>
                <a:cs typeface="Times New Roman" panose="02020603050405020304" pitchFamily="18" charset="0"/>
              </a:rPr>
              <a:t>C.</a:t>
            </a:r>
            <a:endParaRPr lang="vi-VN" sz="2800" dirty="0">
              <a:latin typeface="+mj-lt"/>
              <a:cs typeface="Times New Roman" panose="02020603050405020304" pitchFamily="18" charset="0"/>
            </a:endParaRPr>
          </a:p>
          <a:p>
            <a:pPr marL="0" indent="534988" algn="just">
              <a:lnSpc>
                <a:spcPts val="3500"/>
              </a:lnSpc>
              <a:spcBef>
                <a:spcPts val="1200"/>
              </a:spcBef>
              <a:spcAft>
                <a:spcPts val="1200"/>
              </a:spcAft>
              <a:buNone/>
            </a:pPr>
            <a:r>
              <a:rPr lang="en-US" sz="2800" dirty="0">
                <a:latin typeface="+mj-lt"/>
                <a:cs typeface="Times New Roman" panose="02020603050405020304" pitchFamily="18" charset="0"/>
              </a:rPr>
              <a:t>- Thông </a:t>
            </a:r>
            <a:r>
              <a:rPr lang="en-US" sz="2800" dirty="0" err="1">
                <a:latin typeface="+mj-lt"/>
                <a:cs typeface="Times New Roman" panose="02020603050405020304" pitchFamily="18" charset="0"/>
              </a:rPr>
              <a:t>tư</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số</a:t>
            </a:r>
            <a:r>
              <a:rPr lang="en-US" sz="2800" dirty="0">
                <a:latin typeface="+mj-lt"/>
                <a:cs typeface="Times New Roman" panose="02020603050405020304" pitchFamily="18" charset="0"/>
              </a:rPr>
              <a:t> 06/2022/TT-</a:t>
            </a:r>
            <a:r>
              <a:rPr lang="en-US" sz="2800" dirty="0" err="1">
                <a:latin typeface="+mj-lt"/>
                <a:cs typeface="Times New Roman" panose="02020603050405020304" pitchFamily="18" charset="0"/>
              </a:rPr>
              <a:t>BGDĐT</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ngày</a:t>
            </a:r>
            <a:r>
              <a:rPr lang="en-US" sz="2800" dirty="0">
                <a:latin typeface="+mj-lt"/>
                <a:cs typeface="Times New Roman" panose="02020603050405020304" pitchFamily="18" charset="0"/>
              </a:rPr>
              <a:t> 11 </a:t>
            </a:r>
            <a:r>
              <a:rPr lang="en-US" sz="2800" dirty="0" err="1">
                <a:latin typeface="+mj-lt"/>
                <a:cs typeface="Times New Roman" panose="02020603050405020304" pitchFamily="18" charset="0"/>
              </a:rPr>
              <a:t>tháng</a:t>
            </a:r>
            <a:r>
              <a:rPr lang="en-US" sz="2800" dirty="0">
                <a:latin typeface="+mj-lt"/>
                <a:cs typeface="Times New Roman" panose="02020603050405020304" pitchFamily="18" charset="0"/>
              </a:rPr>
              <a:t> 5 </a:t>
            </a:r>
            <a:r>
              <a:rPr lang="en-US" sz="2800" dirty="0" err="1">
                <a:latin typeface="+mj-lt"/>
                <a:cs typeface="Times New Roman" panose="02020603050405020304" pitchFamily="18" charset="0"/>
              </a:rPr>
              <a:t>năm</a:t>
            </a:r>
            <a:r>
              <a:rPr lang="en-US" sz="2800" dirty="0">
                <a:latin typeface="+mj-lt"/>
                <a:cs typeface="Times New Roman" panose="02020603050405020304" pitchFamily="18" charset="0"/>
              </a:rPr>
              <a:t> 2022 </a:t>
            </a:r>
            <a:r>
              <a:rPr lang="en-US" sz="2800" dirty="0" err="1">
                <a:latin typeface="+mj-lt"/>
                <a:cs typeface="Times New Roman" panose="02020603050405020304" pitchFamily="18" charset="0"/>
              </a:rPr>
              <a:t>của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dục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đào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về</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hướng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dẫn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trang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bị</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kiến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thức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kỹ</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năng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về</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phòng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cháy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chữa</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cháy</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và</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cứu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nạn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cứu</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hộ</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cho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học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sinh</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viên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trong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các</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cơ</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sở</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giáo</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dục</a:t>
            </a:r>
            <a:r>
              <a:rPr lang="en-US" sz="2800" dirty="0">
                <a:latin typeface="+mj-lt"/>
                <a:cs typeface="Times New Roman" panose="02020603050405020304" pitchFamily="18" charset="0"/>
              </a:rPr>
              <a:t>;</a:t>
            </a:r>
            <a:endParaRPr lang="vi-VN" sz="2800" dirty="0">
              <a:latin typeface="+mj-lt"/>
              <a:cs typeface="Times New Roman" panose="02020603050405020304" pitchFamily="18" charset="0"/>
            </a:endParaRPr>
          </a:p>
          <a:p>
            <a:endParaRPr lang="vi-VN" dirty="0"/>
          </a:p>
        </p:txBody>
      </p:sp>
    </p:spTree>
    <p:extLst>
      <p:ext uri="{BB962C8B-B14F-4D97-AF65-F5344CB8AC3E}">
        <p14:creationId xmlns:p14="http://schemas.microsoft.com/office/powerpoint/2010/main" val="3439330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3124200" y="304801"/>
            <a:ext cx="7162800" cy="685799"/>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03779" name="Rectangle 3"/>
          <p:cNvSpPr>
            <a:spLocks noGrp="1" noChangeArrowheads="1"/>
          </p:cNvSpPr>
          <p:nvPr>
            <p:ph type="subTitle" idx="1"/>
          </p:nvPr>
        </p:nvSpPr>
        <p:spPr>
          <a:xfrm>
            <a:off x="2286000" y="990600"/>
            <a:ext cx="8001000" cy="5257800"/>
          </a:xfrm>
        </p:spPr>
        <p:txBody>
          <a:bodyPr/>
          <a:lstStyle/>
          <a:p>
            <a:pPr marL="609600" indent="-609600" algn="just">
              <a:lnSpc>
                <a:spcPct val="80000"/>
              </a:lnSpc>
            </a:pPr>
            <a:r>
              <a:rPr lang="en-US"/>
              <a:t> </a:t>
            </a:r>
            <a:endParaRPr lang="en-US" sz="2800">
              <a:solidFill>
                <a:srgbClr val="990000"/>
              </a:solidFill>
            </a:endParaRPr>
          </a:p>
        </p:txBody>
      </p:sp>
      <p:pic>
        <p:nvPicPr>
          <p:cNvPr id="203780" name="Picture 4" descr="Lo go PCCC"/>
          <p:cNvPicPr>
            <a:picLocks noChangeAspect="1" noChangeArrowheads="1"/>
          </p:cNvPicPr>
          <p:nvPr/>
        </p:nvPicPr>
        <p:blipFill>
          <a:blip r:embed="rId3" cstate="print"/>
          <a:srcRect/>
          <a:stretch>
            <a:fillRect/>
          </a:stretch>
        </p:blipFill>
        <p:spPr bwMode="auto">
          <a:xfrm>
            <a:off x="2514600" y="304800"/>
            <a:ext cx="609600" cy="685800"/>
          </a:xfrm>
          <a:prstGeom prst="rect">
            <a:avLst/>
          </a:prstGeom>
          <a:noFill/>
        </p:spPr>
      </p:pic>
      <p:sp>
        <p:nvSpPr>
          <p:cNvPr id="203781"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03782"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03783"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03784"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03785" name="Rectangle 9"/>
          <p:cNvSpPr>
            <a:spLocks noChangeArrowheads="1"/>
          </p:cNvSpPr>
          <p:nvPr/>
        </p:nvSpPr>
        <p:spPr bwMode="auto">
          <a:xfrm>
            <a:off x="4343400" y="1143003"/>
            <a:ext cx="3505200" cy="519113"/>
          </a:xfrm>
          <a:prstGeom prst="rect">
            <a:avLst/>
          </a:prstGeom>
          <a:noFill/>
          <a:ln w="9525">
            <a:noFill/>
            <a:miter lim="800000"/>
            <a:headEnd/>
            <a:tailEnd/>
          </a:ln>
          <a:effectLst/>
        </p:spPr>
        <p:txBody>
          <a:bodyPr>
            <a:spAutoFit/>
          </a:bodyPr>
          <a:lstStyle/>
          <a:p>
            <a:pPr algn="ctr">
              <a:spcBef>
                <a:spcPct val="20000"/>
              </a:spcBef>
              <a:buClr>
                <a:schemeClr val="hlink"/>
              </a:buClr>
              <a:buSzPct val="65000"/>
              <a:buFont typeface="Wingdings" pitchFamily="2" charset="2"/>
              <a:buNone/>
            </a:pPr>
            <a:r>
              <a:rPr lang="en-US" sz="2800" b="1">
                <a:solidFill>
                  <a:srgbClr val="990000"/>
                </a:solidFill>
                <a:effectLst>
                  <a:outerShdw blurRad="38100" dist="38100" dir="2700000" algn="tl">
                    <a:srgbClr val="C0C0C0"/>
                  </a:outerShdw>
                </a:effectLst>
                <a:latin typeface="Tahoma" pitchFamily="34" charset="0"/>
              </a:rPr>
              <a:t>2. Cắt điện</a:t>
            </a:r>
          </a:p>
        </p:txBody>
      </p:sp>
      <p:pic>
        <p:nvPicPr>
          <p:cNvPr id="203786" name="Picture 10"/>
          <p:cNvPicPr>
            <a:picLocks noChangeAspect="1" noChangeArrowheads="1"/>
          </p:cNvPicPr>
          <p:nvPr/>
        </p:nvPicPr>
        <p:blipFill>
          <a:blip r:embed="rId4" cstate="print"/>
          <a:srcRect/>
          <a:stretch>
            <a:fillRect/>
          </a:stretch>
        </p:blipFill>
        <p:spPr bwMode="auto">
          <a:xfrm>
            <a:off x="4800600" y="1905003"/>
            <a:ext cx="5638800" cy="4557713"/>
          </a:xfrm>
          <a:prstGeom prst="rect">
            <a:avLst/>
          </a:prstGeom>
          <a:noFill/>
          <a:ln w="9525">
            <a:noFill/>
            <a:miter lim="800000"/>
            <a:headEnd/>
            <a:tailEnd/>
          </a:ln>
          <a:effectLst/>
        </p:spPr>
      </p:pic>
      <p:pic>
        <p:nvPicPr>
          <p:cNvPr id="203787" name="Picture 11"/>
          <p:cNvPicPr>
            <a:picLocks noChangeAspect="1" noChangeArrowheads="1"/>
          </p:cNvPicPr>
          <p:nvPr/>
        </p:nvPicPr>
        <p:blipFill>
          <a:blip r:embed="rId5" cstate="print"/>
          <a:srcRect/>
          <a:stretch>
            <a:fillRect/>
          </a:stretch>
        </p:blipFill>
        <p:spPr bwMode="auto">
          <a:xfrm>
            <a:off x="2286000" y="1905000"/>
            <a:ext cx="4038600" cy="4495800"/>
          </a:xfrm>
          <a:prstGeom prst="rect">
            <a:avLst/>
          </a:prstGeom>
          <a:noFill/>
          <a:ln w="9525">
            <a:noFill/>
            <a:miter lim="800000"/>
            <a:headEnd/>
            <a:tailEnd/>
          </a:ln>
          <a:effectLst/>
        </p:spPr>
      </p:pic>
    </p:spTree>
    <p:extLst>
      <p:ext uri="{BB962C8B-B14F-4D97-AF65-F5344CB8AC3E}">
        <p14:creationId xmlns:p14="http://schemas.microsoft.com/office/powerpoint/2010/main" val="124111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2871990" y="304801"/>
            <a:ext cx="7662929" cy="761999"/>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05827"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a:p>
          <a:p>
            <a:pPr marL="609600" indent="-609600">
              <a:lnSpc>
                <a:spcPct val="80000"/>
              </a:lnSpc>
            </a:pPr>
            <a:endParaRPr lang="en-US" sz="1600">
              <a:solidFill>
                <a:srgbClr val="008000"/>
              </a:solidFill>
            </a:endParaRPr>
          </a:p>
          <a:p>
            <a:pPr marL="609600" indent="-609600">
              <a:lnSpc>
                <a:spcPct val="80000"/>
              </a:lnSpc>
            </a:pPr>
            <a:endParaRPr lang="en-US" sz="1600">
              <a:solidFill>
                <a:srgbClr val="008000"/>
              </a:solidFill>
            </a:endParaRPr>
          </a:p>
        </p:txBody>
      </p:sp>
      <p:pic>
        <p:nvPicPr>
          <p:cNvPr id="205828" name="Picture 4" descr="Lo go PCCC"/>
          <p:cNvPicPr>
            <a:picLocks noChangeAspect="1" noChangeArrowheads="1"/>
          </p:cNvPicPr>
          <p:nvPr/>
        </p:nvPicPr>
        <p:blipFill>
          <a:blip r:embed="rId2" cstate="print"/>
          <a:srcRect/>
          <a:stretch>
            <a:fillRect/>
          </a:stretch>
        </p:blipFill>
        <p:spPr bwMode="auto">
          <a:xfrm>
            <a:off x="2514600" y="304800"/>
            <a:ext cx="609600" cy="685800"/>
          </a:xfrm>
          <a:prstGeom prst="rect">
            <a:avLst/>
          </a:prstGeom>
          <a:noFill/>
        </p:spPr>
      </p:pic>
      <p:sp>
        <p:nvSpPr>
          <p:cNvPr id="205829"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05830"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05831"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05832"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05833" name="Rectangle 9"/>
          <p:cNvSpPr>
            <a:spLocks noChangeArrowheads="1"/>
          </p:cNvSpPr>
          <p:nvPr/>
        </p:nvSpPr>
        <p:spPr bwMode="auto">
          <a:xfrm>
            <a:off x="2209800" y="1066803"/>
            <a:ext cx="8610600" cy="461665"/>
          </a:xfrm>
          <a:prstGeom prst="rect">
            <a:avLst/>
          </a:prstGeom>
          <a:noFill/>
          <a:ln w="9525">
            <a:noFill/>
            <a:miter lim="800000"/>
            <a:headEnd/>
            <a:tailEnd/>
          </a:ln>
          <a:effectLst/>
        </p:spPr>
        <p:txBody>
          <a:bodyPr>
            <a:spAutoFit/>
          </a:bodyPr>
          <a:lstStyle/>
          <a:p>
            <a:r>
              <a:rPr lang="en-US" sz="2400" b="1">
                <a:solidFill>
                  <a:srgbClr val="990000"/>
                </a:solidFill>
                <a:effectLst>
                  <a:outerShdw blurRad="38100" dist="38100" dir="2700000" algn="tl">
                    <a:srgbClr val="C0C0C0"/>
                  </a:outerShdw>
                </a:effectLst>
                <a:latin typeface="Tahoma" pitchFamily="34" charset="0"/>
              </a:rPr>
              <a:t>3. Thoát nạn và cứu người bị nạn, cứu tài sản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1452265"/>
            <a:ext cx="8115300" cy="494853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4575" y="1452262"/>
            <a:ext cx="8115300" cy="500509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560" y="1452263"/>
            <a:ext cx="8077200" cy="502473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9608" y="1452262"/>
            <a:ext cx="8131692" cy="5207000"/>
          </a:xfrm>
          <a:prstGeom prst="rect">
            <a:avLst/>
          </a:prstGeom>
        </p:spPr>
      </p:pic>
    </p:spTree>
    <p:extLst>
      <p:ext uri="{BB962C8B-B14F-4D97-AF65-F5344CB8AC3E}">
        <p14:creationId xmlns:p14="http://schemas.microsoft.com/office/powerpoint/2010/main" val="37689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3124200" y="304800"/>
            <a:ext cx="7162800" cy="762000"/>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03779" name="Rectangle 3"/>
          <p:cNvSpPr>
            <a:spLocks noGrp="1" noChangeArrowheads="1"/>
          </p:cNvSpPr>
          <p:nvPr>
            <p:ph type="subTitle" idx="1"/>
          </p:nvPr>
        </p:nvSpPr>
        <p:spPr>
          <a:xfrm>
            <a:off x="2286000" y="990600"/>
            <a:ext cx="8001000" cy="5257800"/>
          </a:xfrm>
        </p:spPr>
        <p:txBody>
          <a:bodyPr/>
          <a:lstStyle/>
          <a:p>
            <a:pPr marL="609600" indent="-609600" algn="just">
              <a:lnSpc>
                <a:spcPct val="80000"/>
              </a:lnSpc>
            </a:pPr>
            <a:r>
              <a:rPr lang="en-US"/>
              <a:t> </a:t>
            </a:r>
            <a:endParaRPr lang="en-US" sz="2800">
              <a:solidFill>
                <a:srgbClr val="990000"/>
              </a:solidFill>
            </a:endParaRPr>
          </a:p>
        </p:txBody>
      </p:sp>
      <p:pic>
        <p:nvPicPr>
          <p:cNvPr id="203780" name="Picture 4" descr="Lo go PCCC"/>
          <p:cNvPicPr>
            <a:picLocks noChangeAspect="1" noChangeArrowheads="1"/>
          </p:cNvPicPr>
          <p:nvPr/>
        </p:nvPicPr>
        <p:blipFill>
          <a:blip r:embed="rId2" cstate="print"/>
          <a:srcRect/>
          <a:stretch>
            <a:fillRect/>
          </a:stretch>
        </p:blipFill>
        <p:spPr bwMode="auto">
          <a:xfrm>
            <a:off x="2514600" y="304800"/>
            <a:ext cx="609600" cy="685800"/>
          </a:xfrm>
          <a:prstGeom prst="rect">
            <a:avLst/>
          </a:prstGeom>
          <a:noFill/>
        </p:spPr>
      </p:pic>
      <p:sp>
        <p:nvSpPr>
          <p:cNvPr id="203781"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03782"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03783"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03784"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03785" name="Rectangle 9"/>
          <p:cNvSpPr>
            <a:spLocks noChangeArrowheads="1"/>
          </p:cNvSpPr>
          <p:nvPr/>
        </p:nvSpPr>
        <p:spPr bwMode="auto">
          <a:xfrm>
            <a:off x="3048000" y="1143000"/>
            <a:ext cx="6781800" cy="523220"/>
          </a:xfrm>
          <a:prstGeom prst="rect">
            <a:avLst/>
          </a:prstGeom>
          <a:noFill/>
          <a:ln w="9525">
            <a:noFill/>
            <a:miter lim="800000"/>
            <a:headEnd/>
            <a:tailEnd/>
          </a:ln>
          <a:effectLst/>
        </p:spPr>
        <p:txBody>
          <a:bodyPr wrap="square">
            <a:spAutoFit/>
          </a:bodyPr>
          <a:lstStyle/>
          <a:p>
            <a:pPr algn="ctr">
              <a:spcBef>
                <a:spcPct val="20000"/>
              </a:spcBef>
              <a:buClr>
                <a:schemeClr val="hlink"/>
              </a:buClr>
              <a:buSzPct val="65000"/>
              <a:buFont typeface="Wingdings" pitchFamily="2" charset="2"/>
              <a:buNone/>
            </a:pPr>
            <a:r>
              <a:rPr lang="en-US" sz="2800" b="1">
                <a:solidFill>
                  <a:srgbClr val="990000"/>
                </a:solidFill>
                <a:effectLst>
                  <a:outerShdw blurRad="38100" dist="38100" dir="2700000" algn="tl">
                    <a:srgbClr val="C0C0C0"/>
                  </a:outerShdw>
                </a:effectLst>
                <a:latin typeface="Tahoma" pitchFamily="34" charset="0"/>
              </a:rPr>
              <a:t>4. Dùng phương tiện tại chỗ dập lửa</a:t>
            </a:r>
          </a:p>
        </p:txBody>
      </p:sp>
      <p:pic>
        <p:nvPicPr>
          <p:cNvPr id="12" name="Picture 9" descr="IMG_2243s">
            <a:hlinkClick r:id="rId3"/>
          </p:cNvPr>
          <p:cNvPicPr>
            <a:picLocks noChangeAspect="1" noChangeArrowheads="1"/>
          </p:cNvPicPr>
          <p:nvPr/>
        </p:nvPicPr>
        <p:blipFill>
          <a:blip r:embed="rId4"/>
          <a:srcRect/>
          <a:stretch>
            <a:fillRect/>
          </a:stretch>
        </p:blipFill>
        <p:spPr bwMode="auto">
          <a:xfrm>
            <a:off x="2209800" y="1981200"/>
            <a:ext cx="4114800" cy="4343400"/>
          </a:xfrm>
          <a:prstGeom prst="rect">
            <a:avLst/>
          </a:prstGeom>
          <a:noFill/>
        </p:spPr>
      </p:pic>
      <p:pic>
        <p:nvPicPr>
          <p:cNvPr id="1026" name="Picture 2" descr="E:\anh anh\anh don vi\anh phuong an song hong 3\IMG_0494.JPG"/>
          <p:cNvPicPr>
            <a:picLocks noChangeAspect="1" noChangeArrowheads="1"/>
          </p:cNvPicPr>
          <p:nvPr/>
        </p:nvPicPr>
        <p:blipFill>
          <a:blip r:embed="rId5" cstate="print"/>
          <a:srcRect/>
          <a:stretch>
            <a:fillRect/>
          </a:stretch>
        </p:blipFill>
        <p:spPr bwMode="auto">
          <a:xfrm>
            <a:off x="6248400" y="1981200"/>
            <a:ext cx="4114800" cy="4419600"/>
          </a:xfrm>
          <a:prstGeom prst="rect">
            <a:avLst/>
          </a:prstGeom>
          <a:noFill/>
        </p:spPr>
      </p:pic>
    </p:spTree>
    <p:extLst>
      <p:ext uri="{BB962C8B-B14F-4D97-AF65-F5344CB8AC3E}">
        <p14:creationId xmlns:p14="http://schemas.microsoft.com/office/powerpoint/2010/main" val="137517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ox(i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3124200" y="304800"/>
            <a:ext cx="7162800" cy="727076"/>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08899"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a:p>
          <a:p>
            <a:pPr marL="609600" indent="-609600">
              <a:lnSpc>
                <a:spcPct val="80000"/>
              </a:lnSpc>
            </a:pPr>
            <a:endParaRPr lang="en-US" sz="1600">
              <a:solidFill>
                <a:srgbClr val="008000"/>
              </a:solidFill>
            </a:endParaRPr>
          </a:p>
          <a:p>
            <a:pPr marL="609600" indent="-609600">
              <a:lnSpc>
                <a:spcPct val="80000"/>
              </a:lnSpc>
            </a:pPr>
            <a:endParaRPr lang="en-US" sz="1600">
              <a:solidFill>
                <a:srgbClr val="008000"/>
              </a:solidFill>
            </a:endParaRPr>
          </a:p>
        </p:txBody>
      </p:sp>
      <p:pic>
        <p:nvPicPr>
          <p:cNvPr id="208900" name="Picture 4" descr="Lo go PCCC"/>
          <p:cNvPicPr>
            <a:picLocks noChangeAspect="1" noChangeArrowheads="1"/>
          </p:cNvPicPr>
          <p:nvPr/>
        </p:nvPicPr>
        <p:blipFill>
          <a:blip r:embed="rId2" cstate="print"/>
          <a:srcRect/>
          <a:stretch>
            <a:fillRect/>
          </a:stretch>
        </p:blipFill>
        <p:spPr bwMode="auto">
          <a:xfrm>
            <a:off x="2514600" y="304800"/>
            <a:ext cx="609600" cy="685800"/>
          </a:xfrm>
          <a:prstGeom prst="rect">
            <a:avLst/>
          </a:prstGeom>
          <a:noFill/>
        </p:spPr>
      </p:pic>
      <p:sp>
        <p:nvSpPr>
          <p:cNvPr id="208901"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08902"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08903"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08904"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08905" name="Rectangle 9"/>
          <p:cNvSpPr>
            <a:spLocks noChangeArrowheads="1"/>
          </p:cNvSpPr>
          <p:nvPr/>
        </p:nvSpPr>
        <p:spPr bwMode="auto">
          <a:xfrm>
            <a:off x="3124200" y="990600"/>
            <a:ext cx="6705600" cy="457200"/>
          </a:xfrm>
          <a:prstGeom prst="rect">
            <a:avLst/>
          </a:prstGeom>
          <a:noFill/>
          <a:ln w="9525">
            <a:noFill/>
            <a:miter lim="800000"/>
            <a:headEnd/>
            <a:tailEnd/>
          </a:ln>
          <a:effectLst/>
        </p:spPr>
        <p:txBody>
          <a:bodyPr>
            <a:spAutoFit/>
          </a:bodyPr>
          <a:lstStyle/>
          <a:p>
            <a:r>
              <a:rPr lang="en-US" sz="2400" b="1">
                <a:solidFill>
                  <a:srgbClr val="990000"/>
                </a:solidFill>
                <a:effectLst>
                  <a:outerShdw blurRad="38100" dist="38100" dir="2700000" algn="tl">
                    <a:srgbClr val="C0C0C0"/>
                  </a:outerShdw>
                </a:effectLst>
                <a:latin typeface="Tahoma" pitchFamily="34" charset="0"/>
              </a:rPr>
              <a:t>5. Tổ chức lực lượng ngăn chặn cháy lan.</a:t>
            </a:r>
          </a:p>
        </p:txBody>
      </p:sp>
      <p:pic>
        <p:nvPicPr>
          <p:cNvPr id="208906" name="Picture 10" descr="DSC_0202"/>
          <p:cNvPicPr>
            <a:picLocks noChangeAspect="1" noChangeArrowheads="1"/>
          </p:cNvPicPr>
          <p:nvPr/>
        </p:nvPicPr>
        <p:blipFill>
          <a:blip r:embed="rId3" cstate="print"/>
          <a:srcRect/>
          <a:stretch>
            <a:fillRect/>
          </a:stretch>
        </p:blipFill>
        <p:spPr bwMode="auto">
          <a:xfrm>
            <a:off x="2286000" y="1524003"/>
            <a:ext cx="8153400" cy="4918075"/>
          </a:xfrm>
          <a:prstGeom prst="rect">
            <a:avLst/>
          </a:prstGeom>
          <a:noFill/>
        </p:spPr>
      </p:pic>
    </p:spTree>
    <p:extLst>
      <p:ext uri="{BB962C8B-B14F-4D97-AF65-F5344CB8AC3E}">
        <p14:creationId xmlns:p14="http://schemas.microsoft.com/office/powerpoint/2010/main" val="4104628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ctrTitle"/>
          </p:nvPr>
        </p:nvSpPr>
        <p:spPr>
          <a:xfrm>
            <a:off x="2209800" y="304800"/>
            <a:ext cx="8077200" cy="685800"/>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09923"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a:p>
          <a:p>
            <a:pPr marL="609600" indent="-609600">
              <a:lnSpc>
                <a:spcPct val="80000"/>
              </a:lnSpc>
            </a:pPr>
            <a:endParaRPr lang="en-US" sz="1600">
              <a:solidFill>
                <a:srgbClr val="008000"/>
              </a:solidFill>
            </a:endParaRPr>
          </a:p>
          <a:p>
            <a:pPr marL="609600" indent="-609600">
              <a:lnSpc>
                <a:spcPct val="80000"/>
              </a:lnSpc>
            </a:pPr>
            <a:endParaRPr lang="en-US" sz="1600">
              <a:solidFill>
                <a:srgbClr val="008000"/>
              </a:solidFill>
            </a:endParaRPr>
          </a:p>
        </p:txBody>
      </p:sp>
      <p:pic>
        <p:nvPicPr>
          <p:cNvPr id="209924" name="Picture 4" descr="Lo go PCCC"/>
          <p:cNvPicPr>
            <a:picLocks noChangeAspect="1" noChangeArrowheads="1"/>
          </p:cNvPicPr>
          <p:nvPr/>
        </p:nvPicPr>
        <p:blipFill>
          <a:blip r:embed="rId2" cstate="print"/>
          <a:srcRect/>
          <a:stretch>
            <a:fillRect/>
          </a:stretch>
        </p:blipFill>
        <p:spPr bwMode="auto">
          <a:xfrm>
            <a:off x="2488532" y="266700"/>
            <a:ext cx="609600" cy="685800"/>
          </a:xfrm>
          <a:prstGeom prst="rect">
            <a:avLst/>
          </a:prstGeom>
          <a:noFill/>
        </p:spPr>
      </p:pic>
      <p:sp>
        <p:nvSpPr>
          <p:cNvPr id="209925"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09926"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09927"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09928"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09929" name="Rectangle 9"/>
          <p:cNvSpPr>
            <a:spLocks noChangeArrowheads="1"/>
          </p:cNvSpPr>
          <p:nvPr/>
        </p:nvSpPr>
        <p:spPr bwMode="auto">
          <a:xfrm>
            <a:off x="3276600" y="990603"/>
            <a:ext cx="6019800" cy="519113"/>
          </a:xfrm>
          <a:prstGeom prst="rect">
            <a:avLst/>
          </a:prstGeom>
          <a:noFill/>
          <a:ln w="9525">
            <a:noFill/>
            <a:miter lim="800000"/>
            <a:headEnd/>
            <a:tailEnd/>
          </a:ln>
          <a:effectLst/>
        </p:spPr>
        <p:txBody>
          <a:bodyPr>
            <a:spAutoFit/>
          </a:bodyPr>
          <a:lstStyle/>
          <a:p>
            <a:pPr>
              <a:spcBef>
                <a:spcPct val="20000"/>
              </a:spcBef>
              <a:buClr>
                <a:schemeClr val="hlink"/>
              </a:buClr>
              <a:buSzPct val="65000"/>
              <a:buFont typeface="Wingdings" pitchFamily="2" charset="2"/>
              <a:buNone/>
            </a:pPr>
            <a:r>
              <a:rPr lang="en-US" sz="2800" b="1">
                <a:solidFill>
                  <a:srgbClr val="990000"/>
                </a:solidFill>
                <a:effectLst>
                  <a:outerShdw blurRad="38100" dist="38100" dir="2700000" algn="tl">
                    <a:srgbClr val="C0C0C0"/>
                  </a:outerShdw>
                </a:effectLst>
                <a:latin typeface="Tahoma" pitchFamily="34" charset="0"/>
              </a:rPr>
              <a:t>6. Cử người đón xe chữa cháy</a:t>
            </a:r>
          </a:p>
        </p:txBody>
      </p:sp>
      <p:pic>
        <p:nvPicPr>
          <p:cNvPr id="209930" name="Picture 10" descr="02-6"/>
          <p:cNvPicPr>
            <a:picLocks noChangeAspect="1" noChangeArrowheads="1"/>
          </p:cNvPicPr>
          <p:nvPr/>
        </p:nvPicPr>
        <p:blipFill>
          <a:blip r:embed="rId3"/>
          <a:srcRect/>
          <a:stretch>
            <a:fillRect/>
          </a:stretch>
        </p:blipFill>
        <p:spPr bwMode="auto">
          <a:xfrm>
            <a:off x="2209800" y="1600200"/>
            <a:ext cx="8153400" cy="4800600"/>
          </a:xfrm>
          <a:prstGeom prst="rect">
            <a:avLst/>
          </a:prstGeom>
          <a:noFill/>
        </p:spPr>
      </p:pic>
    </p:spTree>
    <p:extLst>
      <p:ext uri="{BB962C8B-B14F-4D97-AF65-F5344CB8AC3E}">
        <p14:creationId xmlns:p14="http://schemas.microsoft.com/office/powerpoint/2010/main" val="3819237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3124200" y="304800"/>
            <a:ext cx="7162800" cy="685800"/>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10947"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a:p>
          <a:p>
            <a:pPr marL="609600" indent="-609600">
              <a:lnSpc>
                <a:spcPct val="80000"/>
              </a:lnSpc>
            </a:pPr>
            <a:endParaRPr lang="en-US" sz="1600">
              <a:solidFill>
                <a:srgbClr val="008000"/>
              </a:solidFill>
            </a:endParaRPr>
          </a:p>
          <a:p>
            <a:pPr marL="609600" indent="-609600">
              <a:lnSpc>
                <a:spcPct val="80000"/>
              </a:lnSpc>
            </a:pPr>
            <a:endParaRPr lang="en-US" sz="1600">
              <a:solidFill>
                <a:srgbClr val="008000"/>
              </a:solidFill>
            </a:endParaRPr>
          </a:p>
        </p:txBody>
      </p:sp>
      <p:pic>
        <p:nvPicPr>
          <p:cNvPr id="210948" name="Picture 4" descr="Lo go PCCC"/>
          <p:cNvPicPr>
            <a:picLocks noChangeAspect="1" noChangeArrowheads="1"/>
          </p:cNvPicPr>
          <p:nvPr/>
        </p:nvPicPr>
        <p:blipFill>
          <a:blip r:embed="rId2" cstate="print"/>
          <a:srcRect/>
          <a:stretch>
            <a:fillRect/>
          </a:stretch>
        </p:blipFill>
        <p:spPr bwMode="auto">
          <a:xfrm>
            <a:off x="2514600" y="304800"/>
            <a:ext cx="609600" cy="685800"/>
          </a:xfrm>
          <a:prstGeom prst="rect">
            <a:avLst/>
          </a:prstGeom>
          <a:noFill/>
        </p:spPr>
      </p:pic>
      <p:sp>
        <p:nvSpPr>
          <p:cNvPr id="210949"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10950"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10951"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10952"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10953" name="Rectangle 9"/>
          <p:cNvSpPr>
            <a:spLocks noChangeArrowheads="1"/>
          </p:cNvSpPr>
          <p:nvPr/>
        </p:nvSpPr>
        <p:spPr bwMode="auto">
          <a:xfrm>
            <a:off x="2209800" y="990600"/>
            <a:ext cx="8153400" cy="457200"/>
          </a:xfrm>
          <a:prstGeom prst="rect">
            <a:avLst/>
          </a:prstGeom>
          <a:noFill/>
          <a:ln w="9525">
            <a:noFill/>
            <a:miter lim="800000"/>
            <a:headEnd/>
            <a:tailEnd/>
          </a:ln>
          <a:effectLst/>
        </p:spPr>
        <p:txBody>
          <a:bodyPr>
            <a:spAutoFit/>
          </a:bodyPr>
          <a:lstStyle/>
          <a:p>
            <a:r>
              <a:rPr lang="en-US" sz="2400" b="1">
                <a:solidFill>
                  <a:srgbClr val="990000"/>
                </a:solidFill>
                <a:effectLst>
                  <a:outerShdw blurRad="38100" dist="38100" dir="2700000" algn="tl">
                    <a:srgbClr val="C0C0C0"/>
                  </a:outerShdw>
                </a:effectLst>
                <a:latin typeface="Tahoma" pitchFamily="34" charset="0"/>
              </a:rPr>
              <a:t>7. Phối hợp dập tắt đám cháy.</a:t>
            </a:r>
          </a:p>
        </p:txBody>
      </p:sp>
      <p:pic>
        <p:nvPicPr>
          <p:cNvPr id="210954" name="Picture 10" descr="IMG_2672"/>
          <p:cNvPicPr>
            <a:picLocks noChangeAspect="1" noChangeArrowheads="1"/>
          </p:cNvPicPr>
          <p:nvPr/>
        </p:nvPicPr>
        <p:blipFill>
          <a:blip r:embed="rId3" cstate="print"/>
          <a:srcRect/>
          <a:stretch>
            <a:fillRect/>
          </a:stretch>
        </p:blipFill>
        <p:spPr bwMode="auto">
          <a:xfrm>
            <a:off x="2286000" y="1447800"/>
            <a:ext cx="8077200" cy="4953000"/>
          </a:xfrm>
          <a:prstGeom prst="rect">
            <a:avLst/>
          </a:prstGeom>
          <a:noFill/>
        </p:spPr>
      </p:pic>
      <p:pic>
        <p:nvPicPr>
          <p:cNvPr id="12" name="Picture 9" descr="IMG_2411"/>
          <p:cNvPicPr>
            <a:picLocks noChangeAspect="1" noChangeArrowheads="1"/>
          </p:cNvPicPr>
          <p:nvPr/>
        </p:nvPicPr>
        <p:blipFill>
          <a:blip r:embed="rId4" cstate="print"/>
          <a:srcRect/>
          <a:stretch>
            <a:fillRect/>
          </a:stretch>
        </p:blipFill>
        <p:spPr bwMode="auto">
          <a:xfrm>
            <a:off x="2209800" y="1447800"/>
            <a:ext cx="8229600" cy="5105400"/>
          </a:xfrm>
          <a:prstGeom prst="rect">
            <a:avLst/>
          </a:prstGeom>
          <a:noFill/>
        </p:spPr>
      </p:pic>
    </p:spTree>
    <p:extLst>
      <p:ext uri="{BB962C8B-B14F-4D97-AF65-F5344CB8AC3E}">
        <p14:creationId xmlns:p14="http://schemas.microsoft.com/office/powerpoint/2010/main" val="417770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0954"/>
                                        </p:tgtEl>
                                        <p:attrNameLst>
                                          <p:attrName>style.visibility</p:attrName>
                                        </p:attrNameLst>
                                      </p:cBhvr>
                                      <p:to>
                                        <p:strVal val="visible"/>
                                      </p:to>
                                    </p:set>
                                    <p:animEffect transition="in" filter="blinds(horizontal)">
                                      <p:cBhvr>
                                        <p:cTn id="7" dur="500"/>
                                        <p:tgtEl>
                                          <p:spTgt spid="2109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2209800" y="304800"/>
            <a:ext cx="8077200" cy="685800"/>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14019"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a:p>
          <a:p>
            <a:pPr marL="609600" indent="-609600">
              <a:lnSpc>
                <a:spcPct val="80000"/>
              </a:lnSpc>
            </a:pPr>
            <a:endParaRPr lang="en-US" sz="1600">
              <a:solidFill>
                <a:srgbClr val="008000"/>
              </a:solidFill>
            </a:endParaRPr>
          </a:p>
          <a:p>
            <a:pPr marL="609600" indent="-609600">
              <a:lnSpc>
                <a:spcPct val="80000"/>
              </a:lnSpc>
            </a:pPr>
            <a:endParaRPr lang="en-US" sz="1600">
              <a:solidFill>
                <a:srgbClr val="008000"/>
              </a:solidFill>
            </a:endParaRPr>
          </a:p>
        </p:txBody>
      </p:sp>
      <p:pic>
        <p:nvPicPr>
          <p:cNvPr id="214020" name="Picture 4" descr="Lo go PCCC"/>
          <p:cNvPicPr>
            <a:picLocks noChangeAspect="1" noChangeArrowheads="1"/>
          </p:cNvPicPr>
          <p:nvPr/>
        </p:nvPicPr>
        <p:blipFill>
          <a:blip r:embed="rId2" cstate="print"/>
          <a:srcRect/>
          <a:stretch>
            <a:fillRect/>
          </a:stretch>
        </p:blipFill>
        <p:spPr bwMode="auto">
          <a:xfrm>
            <a:off x="2318084" y="304800"/>
            <a:ext cx="609600" cy="685800"/>
          </a:xfrm>
          <a:prstGeom prst="rect">
            <a:avLst/>
          </a:prstGeom>
          <a:noFill/>
        </p:spPr>
      </p:pic>
      <p:sp>
        <p:nvSpPr>
          <p:cNvPr id="214021"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14022"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14023"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14024"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14025" name="Rectangle 9"/>
          <p:cNvSpPr>
            <a:spLocks noChangeArrowheads="1"/>
          </p:cNvSpPr>
          <p:nvPr/>
        </p:nvSpPr>
        <p:spPr bwMode="auto">
          <a:xfrm>
            <a:off x="3146425" y="1066803"/>
            <a:ext cx="5899150" cy="830997"/>
          </a:xfrm>
          <a:prstGeom prst="rect">
            <a:avLst/>
          </a:prstGeom>
          <a:noFill/>
          <a:ln w="9525">
            <a:noFill/>
            <a:miter lim="800000"/>
            <a:headEnd/>
            <a:tailEnd/>
          </a:ln>
          <a:effectLst/>
        </p:spPr>
        <p:txBody>
          <a:bodyPr>
            <a:spAutoFit/>
          </a:bodyPr>
          <a:lstStyle/>
          <a:p>
            <a:pPr>
              <a:spcBef>
                <a:spcPct val="20000"/>
              </a:spcBef>
              <a:buClr>
                <a:schemeClr val="hlink"/>
              </a:buClr>
              <a:buSzPct val="65000"/>
              <a:buFont typeface="Wingdings" pitchFamily="2" charset="2"/>
              <a:buNone/>
            </a:pPr>
            <a:r>
              <a:rPr lang="en-US" sz="2400" b="1">
                <a:solidFill>
                  <a:srgbClr val="99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8. Bảo vệ hiện trường cháy phục vụ khám nghiệm</a:t>
            </a:r>
            <a:r>
              <a:rPr lang="en-US" sz="2400">
                <a:latin typeface="Times New Roman" panose="02020603050405020304" pitchFamily="18" charset="0"/>
                <a:cs typeface="Times New Roman" panose="02020603050405020304" pitchFamily="18" charset="0"/>
              </a:rPr>
              <a:t> </a:t>
            </a:r>
          </a:p>
        </p:txBody>
      </p:sp>
      <p:pic>
        <p:nvPicPr>
          <p:cNvPr id="214027" name="Picture 11" descr="xh-8"/>
          <p:cNvPicPr>
            <a:picLocks noChangeAspect="1" noChangeArrowheads="1"/>
          </p:cNvPicPr>
          <p:nvPr/>
        </p:nvPicPr>
        <p:blipFill>
          <a:blip r:embed="rId3"/>
          <a:srcRect/>
          <a:stretch>
            <a:fillRect/>
          </a:stretch>
        </p:blipFill>
        <p:spPr bwMode="auto">
          <a:xfrm>
            <a:off x="2286000" y="1524000"/>
            <a:ext cx="8096250" cy="4876800"/>
          </a:xfrm>
          <a:prstGeom prst="rect">
            <a:avLst/>
          </a:prstGeom>
          <a:noFill/>
        </p:spPr>
      </p:pic>
    </p:spTree>
    <p:extLst>
      <p:ext uri="{BB962C8B-B14F-4D97-AF65-F5344CB8AC3E}">
        <p14:creationId xmlns:p14="http://schemas.microsoft.com/office/powerpoint/2010/main" val="36344722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3352800" y="304800"/>
            <a:ext cx="6934200" cy="685800"/>
          </a:xfrm>
        </p:spPr>
        <p:txBody>
          <a:bodyPr>
            <a:normAutofit fontScale="90000"/>
          </a:bodyPr>
          <a:lstStyle/>
          <a:p>
            <a:r>
              <a:rPr lang="en-US" sz="2800"/>
              <a:t>          </a:t>
            </a:r>
            <a:br>
              <a:rPr lang="en-US" sz="2800"/>
            </a:br>
            <a:r>
              <a:rPr lang="en-US" sz="2800"/>
              <a:t>   </a:t>
            </a:r>
            <a:r>
              <a:rPr lang="en-US" sz="1600" i="1">
                <a:solidFill>
                  <a:srgbClr val="FF0000"/>
                </a:solidFill>
              </a:rPr>
              <a:t>CÔNG AN TỈNH NAM ĐỊNH - PHÒNG CẢNH SÁT PCCC &amp; CNCH </a:t>
            </a:r>
            <a:br>
              <a:rPr lang="en-US" sz="1600" i="1">
                <a:solidFill>
                  <a:srgbClr val="FF0000"/>
                </a:solidFill>
              </a:rPr>
            </a:br>
            <a:endParaRPr lang="en-US" sz="1600" i="1">
              <a:solidFill>
                <a:srgbClr val="FF0000"/>
              </a:solidFill>
            </a:endParaRPr>
          </a:p>
        </p:txBody>
      </p:sp>
      <p:sp>
        <p:nvSpPr>
          <p:cNvPr id="215043" name="Rectangle 3"/>
          <p:cNvSpPr>
            <a:spLocks noGrp="1" noChangeArrowheads="1"/>
          </p:cNvSpPr>
          <p:nvPr>
            <p:ph type="subTitle" idx="1"/>
          </p:nvPr>
        </p:nvSpPr>
        <p:spPr>
          <a:xfrm>
            <a:off x="2286000" y="1066800"/>
            <a:ext cx="8001000" cy="5181600"/>
          </a:xfrm>
        </p:spPr>
        <p:txBody>
          <a:bodyPr/>
          <a:lstStyle/>
          <a:p>
            <a:pPr marL="609600" indent="-609600">
              <a:lnSpc>
                <a:spcPct val="80000"/>
              </a:lnSpc>
            </a:pPr>
            <a:endParaRPr lang="en-US" dirty="0"/>
          </a:p>
          <a:p>
            <a:pPr marL="609600" indent="-609600">
              <a:lnSpc>
                <a:spcPct val="80000"/>
              </a:lnSpc>
            </a:pPr>
            <a:endParaRPr lang="en-US" sz="1600" dirty="0">
              <a:solidFill>
                <a:srgbClr val="008000"/>
              </a:solidFill>
            </a:endParaRPr>
          </a:p>
          <a:p>
            <a:pPr marL="609600" indent="-609600">
              <a:lnSpc>
                <a:spcPct val="80000"/>
              </a:lnSpc>
            </a:pPr>
            <a:endParaRPr lang="en-US" sz="1600" dirty="0">
              <a:solidFill>
                <a:srgbClr val="008000"/>
              </a:solidFill>
            </a:endParaRPr>
          </a:p>
        </p:txBody>
      </p:sp>
      <p:pic>
        <p:nvPicPr>
          <p:cNvPr id="215044" name="Picture 4" descr="Lo go PCCC"/>
          <p:cNvPicPr>
            <a:picLocks noChangeAspect="1" noChangeArrowheads="1"/>
          </p:cNvPicPr>
          <p:nvPr/>
        </p:nvPicPr>
        <p:blipFill>
          <a:blip r:embed="rId2" cstate="print"/>
          <a:srcRect/>
          <a:stretch>
            <a:fillRect/>
          </a:stretch>
        </p:blipFill>
        <p:spPr bwMode="auto">
          <a:xfrm>
            <a:off x="2514600" y="304800"/>
            <a:ext cx="609600" cy="685800"/>
          </a:xfrm>
          <a:prstGeom prst="rect">
            <a:avLst/>
          </a:prstGeom>
          <a:noFill/>
        </p:spPr>
      </p:pic>
      <p:sp>
        <p:nvSpPr>
          <p:cNvPr id="215045" name="Line 5"/>
          <p:cNvSpPr>
            <a:spLocks noChangeShapeType="1"/>
          </p:cNvSpPr>
          <p:nvPr/>
        </p:nvSpPr>
        <p:spPr bwMode="auto">
          <a:xfrm>
            <a:off x="2209800" y="304800"/>
            <a:ext cx="8153400" cy="0"/>
          </a:xfrm>
          <a:prstGeom prst="line">
            <a:avLst/>
          </a:prstGeom>
          <a:noFill/>
          <a:ln w="9525">
            <a:solidFill>
              <a:schemeClr val="tx1"/>
            </a:solidFill>
            <a:round/>
            <a:headEnd/>
            <a:tailEnd/>
          </a:ln>
          <a:effectLst/>
        </p:spPr>
        <p:txBody>
          <a:bodyPr/>
          <a:lstStyle/>
          <a:p>
            <a:endParaRPr lang="vi-VN"/>
          </a:p>
        </p:txBody>
      </p:sp>
      <p:sp>
        <p:nvSpPr>
          <p:cNvPr id="215046" name="Line 6"/>
          <p:cNvSpPr>
            <a:spLocks noChangeShapeType="1"/>
          </p:cNvSpPr>
          <p:nvPr/>
        </p:nvSpPr>
        <p:spPr bwMode="auto">
          <a:xfrm>
            <a:off x="2209800" y="304800"/>
            <a:ext cx="76200" cy="6096000"/>
          </a:xfrm>
          <a:prstGeom prst="line">
            <a:avLst/>
          </a:prstGeom>
          <a:noFill/>
          <a:ln w="9525">
            <a:solidFill>
              <a:schemeClr val="tx1"/>
            </a:solidFill>
            <a:round/>
            <a:headEnd/>
            <a:tailEnd/>
          </a:ln>
          <a:effectLst/>
        </p:spPr>
        <p:txBody>
          <a:bodyPr/>
          <a:lstStyle/>
          <a:p>
            <a:endParaRPr lang="vi-VN"/>
          </a:p>
        </p:txBody>
      </p:sp>
      <p:sp>
        <p:nvSpPr>
          <p:cNvPr id="215047" name="Line 7"/>
          <p:cNvSpPr>
            <a:spLocks noChangeShapeType="1"/>
          </p:cNvSpPr>
          <p:nvPr/>
        </p:nvSpPr>
        <p:spPr bwMode="auto">
          <a:xfrm>
            <a:off x="10363200" y="304800"/>
            <a:ext cx="76200" cy="6172200"/>
          </a:xfrm>
          <a:prstGeom prst="line">
            <a:avLst/>
          </a:prstGeom>
          <a:noFill/>
          <a:ln w="9525">
            <a:solidFill>
              <a:schemeClr val="tx1"/>
            </a:solidFill>
            <a:round/>
            <a:headEnd/>
            <a:tailEnd/>
          </a:ln>
          <a:effectLst/>
        </p:spPr>
        <p:txBody>
          <a:bodyPr/>
          <a:lstStyle/>
          <a:p>
            <a:endParaRPr lang="vi-VN"/>
          </a:p>
        </p:txBody>
      </p:sp>
      <p:sp>
        <p:nvSpPr>
          <p:cNvPr id="215048" name="Line 8"/>
          <p:cNvSpPr>
            <a:spLocks noChangeShapeType="1"/>
          </p:cNvSpPr>
          <p:nvPr/>
        </p:nvSpPr>
        <p:spPr bwMode="auto">
          <a:xfrm>
            <a:off x="2286000" y="6400800"/>
            <a:ext cx="8153400" cy="76200"/>
          </a:xfrm>
          <a:prstGeom prst="line">
            <a:avLst/>
          </a:prstGeom>
          <a:noFill/>
          <a:ln w="9525">
            <a:solidFill>
              <a:schemeClr val="tx1"/>
            </a:solidFill>
            <a:round/>
            <a:headEnd/>
            <a:tailEnd/>
          </a:ln>
          <a:effectLst/>
        </p:spPr>
        <p:txBody>
          <a:bodyPr/>
          <a:lstStyle/>
          <a:p>
            <a:endParaRPr lang="vi-VN"/>
          </a:p>
        </p:txBody>
      </p:sp>
      <p:sp>
        <p:nvSpPr>
          <p:cNvPr id="215049" name="Rectangle 9"/>
          <p:cNvSpPr>
            <a:spLocks noChangeArrowheads="1"/>
          </p:cNvSpPr>
          <p:nvPr/>
        </p:nvSpPr>
        <p:spPr bwMode="auto">
          <a:xfrm>
            <a:off x="2667000" y="1079501"/>
            <a:ext cx="7162800" cy="3016210"/>
          </a:xfrm>
          <a:prstGeom prst="rect">
            <a:avLst/>
          </a:prstGeom>
          <a:noFill/>
          <a:ln w="9525">
            <a:noFill/>
            <a:miter lim="800000"/>
            <a:headEnd/>
            <a:tailEnd/>
          </a:ln>
          <a:effectLst/>
        </p:spPr>
        <p:txBody>
          <a:bodyPr>
            <a:spAutoFit/>
          </a:bodyPr>
          <a:lstStyle/>
          <a:p>
            <a:pPr>
              <a:spcBef>
                <a:spcPct val="50000"/>
              </a:spcBef>
              <a:buClr>
                <a:schemeClr val="hlink"/>
              </a:buClr>
              <a:buSzPct val="65000"/>
              <a:buFont typeface="Wingdings" pitchFamily="2" charset="2"/>
              <a:buNone/>
            </a:pPr>
            <a:endParaRPr lang="en-US" b="1" dirty="0">
              <a:solidFill>
                <a:schemeClr val="folHlink"/>
              </a:solidFill>
              <a:effectLst>
                <a:outerShdw blurRad="38100" dist="38100" dir="2700000" algn="tl">
                  <a:srgbClr val="C0C0C0"/>
                </a:outerShdw>
              </a:effectLst>
              <a:latin typeface="Tahoma" pitchFamily="34" charset="0"/>
            </a:endParaRPr>
          </a:p>
          <a:p>
            <a:pPr algn="ctr">
              <a:spcBef>
                <a:spcPct val="50000"/>
              </a:spcBef>
              <a:buClr>
                <a:schemeClr val="hlink"/>
              </a:buClr>
              <a:buSzPct val="65000"/>
              <a:buFont typeface="Wingdings" pitchFamily="2" charset="2"/>
              <a:buNone/>
            </a:pPr>
            <a:r>
              <a:rPr lang="en-US" sz="4000" b="1" dirty="0">
                <a:solidFill>
                  <a:srgbClr val="990000"/>
                </a:solidFill>
                <a:effectLst>
                  <a:outerShdw blurRad="38100" dist="38100" dir="2700000" algn="tl">
                    <a:srgbClr val="C0C0C0"/>
                  </a:outerShdw>
                </a:effectLst>
                <a:latin typeface="Tahoma" pitchFamily="34" charset="0"/>
              </a:rPr>
              <a:t>9. </a:t>
            </a:r>
            <a:r>
              <a:rPr lang="en-US" sz="4000" b="1" dirty="0" err="1">
                <a:solidFill>
                  <a:srgbClr val="990000"/>
                </a:solidFill>
                <a:effectLst>
                  <a:outerShdw blurRad="38100" dist="38100" dir="2700000" algn="tl">
                    <a:srgbClr val="C0C0C0"/>
                  </a:outerShdw>
                </a:effectLst>
                <a:latin typeface="Tahoma" pitchFamily="34" charset="0"/>
              </a:rPr>
              <a:t>Khắc</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phục</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hậu</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quả</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rút</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kinh</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nghiệm</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sau</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vụ</a:t>
            </a:r>
            <a:r>
              <a:rPr lang="en-US" sz="4000" b="1" dirty="0">
                <a:solidFill>
                  <a:srgbClr val="990000"/>
                </a:solidFill>
                <a:effectLst>
                  <a:outerShdw blurRad="38100" dist="38100" dir="2700000" algn="tl">
                    <a:srgbClr val="C0C0C0"/>
                  </a:outerShdw>
                </a:effectLst>
                <a:latin typeface="Tahoma" pitchFamily="34" charset="0"/>
              </a:rPr>
              <a:t> </a:t>
            </a:r>
            <a:r>
              <a:rPr lang="en-US" sz="4000" b="1" dirty="0" err="1">
                <a:solidFill>
                  <a:srgbClr val="990000"/>
                </a:solidFill>
                <a:effectLst>
                  <a:outerShdw blurRad="38100" dist="38100" dir="2700000" algn="tl">
                    <a:srgbClr val="C0C0C0"/>
                  </a:outerShdw>
                </a:effectLst>
                <a:latin typeface="Tahoma" pitchFamily="34" charset="0"/>
              </a:rPr>
              <a:t>cháy</a:t>
            </a:r>
            <a:r>
              <a:rPr lang="en-US" sz="4000" b="1" dirty="0">
                <a:solidFill>
                  <a:srgbClr val="990000"/>
                </a:solidFill>
                <a:effectLst>
                  <a:outerShdw blurRad="38100" dist="38100" dir="2700000" algn="tl">
                    <a:srgbClr val="C0C0C0"/>
                  </a:outerShdw>
                </a:effectLst>
                <a:latin typeface="Tahoma" pitchFamily="34" charset="0"/>
              </a:rPr>
              <a:t>.</a:t>
            </a:r>
          </a:p>
          <a:p>
            <a:pPr>
              <a:spcBef>
                <a:spcPct val="50000"/>
              </a:spcBef>
              <a:buClr>
                <a:schemeClr val="hlink"/>
              </a:buClr>
              <a:buSzPct val="65000"/>
              <a:buFont typeface="Wingdings" pitchFamily="2" charset="2"/>
              <a:buNone/>
            </a:pPr>
            <a:endParaRPr lang="en-US" sz="4800" b="1" i="1" dirty="0">
              <a:solidFill>
                <a:srgbClr val="990000"/>
              </a:solidFill>
              <a:effectLst>
                <a:outerShdw blurRad="38100" dist="38100" dir="2700000" algn="tl">
                  <a:srgbClr val="C0C0C0"/>
                </a:outerShdw>
              </a:effectLst>
              <a:latin typeface="Tahoma" pitchFamily="34" charset="0"/>
            </a:endParaRPr>
          </a:p>
        </p:txBody>
      </p:sp>
    </p:spTree>
    <p:extLst>
      <p:ext uri="{BB962C8B-B14F-4D97-AF65-F5344CB8AC3E}">
        <p14:creationId xmlns:p14="http://schemas.microsoft.com/office/powerpoint/2010/main" val="799708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6" name="Picture 2" descr="D:\Tài liệu tập huấn huấn luyện\fire-safety.png">
            <a:extLst>
              <a:ext uri="{FF2B5EF4-FFF2-40B4-BE49-F238E27FC236}">
                <a16:creationId xmlns:a16="http://schemas.microsoft.com/office/drawing/2014/main" id="{8FED06B6-2DC8-02B7-0CA8-D56A72384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2AB46AE8-AA97-9271-BF52-24454B9F9FB9}"/>
              </a:ext>
            </a:extLst>
          </p:cNvPr>
          <p:cNvSpPr txBox="1">
            <a:spLocks noChangeArrowheads="1"/>
          </p:cNvSpPr>
          <p:nvPr/>
        </p:nvSpPr>
        <p:spPr bwMode="auto">
          <a:xfrm>
            <a:off x="1480457" y="152401"/>
            <a:ext cx="9144000" cy="1240533"/>
          </a:xfrm>
          <a:prstGeom prst="rect">
            <a:avLst/>
          </a:prstGeom>
          <a:noFill/>
          <a:ln w="9525">
            <a:noFill/>
            <a:miter lim="800000"/>
            <a:headEnd/>
            <a:tailEnd/>
          </a:ln>
          <a:effectLst/>
        </p:spPr>
        <p:txBody>
          <a:bodyPr/>
          <a:lstStyle/>
          <a:p>
            <a:pPr marL="609600" indent="-609600" algn="ctr">
              <a:spcBef>
                <a:spcPct val="20000"/>
              </a:spcBef>
              <a:buClr>
                <a:srgbClr val="8DC765"/>
              </a:buClr>
              <a:buSzPct val="60000"/>
              <a:defRPr/>
            </a:pPr>
            <a:r>
              <a:rPr lang="en-US" sz="6000" kern="0" spc="50" dirty="0">
                <a:ln w="12700" cmpd="sng">
                  <a:solidFill>
                    <a:srgbClr val="F79646">
                      <a:satMod val="120000"/>
                      <a:shade val="80000"/>
                    </a:srgbClr>
                  </a:solidFill>
                  <a:prstDash val="solid"/>
                </a:ln>
                <a:solidFill>
                  <a:srgbClr val="00FF00"/>
                </a:solidFill>
                <a:effectLst>
                  <a:glow rad="53100">
                    <a:srgbClr val="F79646">
                      <a:satMod val="180000"/>
                      <a:alpha val="30000"/>
                    </a:srgbClr>
                  </a:glow>
                  <a:outerShdw blurRad="38100" dist="38100" dir="2700000" algn="tl">
                    <a:srgbClr val="000000">
                      <a:alpha val="43137"/>
                    </a:srgbClr>
                  </a:outerShdw>
                </a:effectLst>
              </a:rPr>
              <a:t>MỘT SỐ KỸ NĂNG </a:t>
            </a:r>
          </a:p>
          <a:p>
            <a:pPr marL="609600" indent="-609600" algn="ctr">
              <a:spcBef>
                <a:spcPct val="20000"/>
              </a:spcBef>
              <a:buClr>
                <a:srgbClr val="8DC765"/>
              </a:buClr>
              <a:buSzPct val="60000"/>
              <a:defRPr/>
            </a:pPr>
            <a:r>
              <a:rPr lang="en-US" sz="6000" kern="0" spc="50" dirty="0">
                <a:ln w="12700" cmpd="sng">
                  <a:solidFill>
                    <a:srgbClr val="F79646">
                      <a:satMod val="120000"/>
                      <a:shade val="80000"/>
                    </a:srgbClr>
                  </a:solidFill>
                  <a:prstDash val="solid"/>
                </a:ln>
                <a:solidFill>
                  <a:srgbClr val="00FF00"/>
                </a:solidFill>
                <a:effectLst>
                  <a:glow rad="53100">
                    <a:srgbClr val="F79646">
                      <a:satMod val="180000"/>
                      <a:alpha val="30000"/>
                    </a:srgbClr>
                  </a:glow>
                  <a:outerShdw blurRad="38100" dist="38100" dir="2700000" algn="tl">
                    <a:srgbClr val="000000">
                      <a:alpha val="43137"/>
                    </a:srgbClr>
                  </a:outerShdw>
                </a:effectLst>
              </a:rPr>
              <a:t>THOÁT </a:t>
            </a:r>
            <a:r>
              <a:rPr lang="en-US" sz="6000" kern="0" spc="50">
                <a:ln w="12700" cmpd="sng">
                  <a:solidFill>
                    <a:srgbClr val="F79646">
                      <a:satMod val="120000"/>
                      <a:shade val="80000"/>
                    </a:srgbClr>
                  </a:solidFill>
                  <a:prstDash val="solid"/>
                </a:ln>
                <a:solidFill>
                  <a:srgbClr val="00FF00"/>
                </a:solidFill>
                <a:effectLst>
                  <a:glow rad="53100">
                    <a:srgbClr val="F79646">
                      <a:satMod val="180000"/>
                      <a:alpha val="30000"/>
                    </a:srgbClr>
                  </a:glow>
                  <a:outerShdw blurRad="38100" dist="38100" dir="2700000" algn="tl">
                    <a:srgbClr val="000000">
                      <a:alpha val="43137"/>
                    </a:srgbClr>
                  </a:outerShdw>
                </a:effectLst>
              </a:rPr>
              <a:t>NẠN AN </a:t>
            </a:r>
            <a:r>
              <a:rPr lang="en-US" sz="6000" kern="0" spc="50" dirty="0">
                <a:ln w="12700" cmpd="sng">
                  <a:solidFill>
                    <a:srgbClr val="F79646">
                      <a:satMod val="120000"/>
                      <a:shade val="80000"/>
                    </a:srgbClr>
                  </a:solidFill>
                  <a:prstDash val="solid"/>
                </a:ln>
                <a:solidFill>
                  <a:srgbClr val="00FF00"/>
                </a:solidFill>
                <a:effectLst>
                  <a:glow rad="53100">
                    <a:srgbClr val="F79646">
                      <a:satMod val="180000"/>
                      <a:alpha val="30000"/>
                    </a:srgbClr>
                  </a:glow>
                  <a:outerShdw blurRad="38100" dist="38100" dir="2700000" algn="tl">
                    <a:srgbClr val="000000">
                      <a:alpha val="43137"/>
                    </a:srgbClr>
                  </a:outerShdw>
                </a:effectLst>
              </a:rPr>
              <a:t>TOÀN</a:t>
            </a:r>
          </a:p>
        </p:txBody>
      </p:sp>
    </p:spTree>
  </p:cSld>
  <p:clrMapOvr>
    <a:masterClrMapping/>
  </p:clrMapOvr>
  <p:transition>
    <p:dissolv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74A3BFB4-72CD-F888-DB2A-84FD236C88BF}"/>
              </a:ext>
            </a:extLst>
          </p:cNvPr>
          <p:cNvSpPr>
            <a:spLocks noGrp="1" noChangeArrowheads="1"/>
          </p:cNvSpPr>
          <p:nvPr>
            <p:ph type="title"/>
          </p:nvPr>
        </p:nvSpPr>
        <p:spPr/>
        <p:txBody>
          <a:bodyPr/>
          <a:lstStyle/>
          <a:p>
            <a:pPr eaLnBrk="1" fontAlgn="auto" hangingPunct="1">
              <a:spcAft>
                <a:spcPts val="0"/>
              </a:spcAft>
              <a:defRPr/>
            </a:pPr>
            <a:r>
              <a:rPr lang="en-US" err="1">
                <a:solidFill>
                  <a:srgbClr val="FF0000"/>
                </a:solidFill>
                <a:latin typeface="Times New Roman" pitchFamily="18" charset="0"/>
                <a:cs typeface="Times New Roman" pitchFamily="18" charset="0"/>
              </a:rPr>
              <a:t>Khi</a:t>
            </a:r>
            <a:r>
              <a:rPr lang="en-US">
                <a:solidFill>
                  <a:srgbClr val="FF0000"/>
                </a:solidFill>
                <a:latin typeface="Times New Roman" pitchFamily="18" charset="0"/>
                <a:cs typeface="Times New Roman" pitchFamily="18" charset="0"/>
              </a:rPr>
              <a:t> thoát nạn! </a:t>
            </a:r>
            <a:endParaRPr lang="en-US" dirty="0">
              <a:solidFill>
                <a:srgbClr val="FF0000"/>
              </a:solidFill>
              <a:latin typeface="Times New Roman" pitchFamily="18" charset="0"/>
              <a:cs typeface="Times New Roman" pitchFamily="18" charset="0"/>
            </a:endParaRPr>
          </a:p>
        </p:txBody>
      </p:sp>
      <p:pic>
        <p:nvPicPr>
          <p:cNvPr id="5" name="Picture 2" descr="C:\Users\CocaPepse\Desktop\uncle_sam_help_wanted.jpg">
            <a:extLst>
              <a:ext uri="{FF2B5EF4-FFF2-40B4-BE49-F238E27FC236}">
                <a16:creationId xmlns:a16="http://schemas.microsoft.com/office/drawing/2014/main" id="{AEF0379B-FA10-7F8F-7376-6B1140623C66}"/>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828800" y="1524001"/>
            <a:ext cx="3373438" cy="4525963"/>
          </a:xfrm>
        </p:spPr>
      </p:pic>
      <p:sp>
        <p:nvSpPr>
          <p:cNvPr id="6" name="Explosion 2 5">
            <a:extLst>
              <a:ext uri="{FF2B5EF4-FFF2-40B4-BE49-F238E27FC236}">
                <a16:creationId xmlns:a16="http://schemas.microsoft.com/office/drawing/2014/main" id="{EB23B0FB-827D-C410-D641-3D7101C81B20}"/>
              </a:ext>
            </a:extLst>
          </p:cNvPr>
          <p:cNvSpPr/>
          <p:nvPr/>
        </p:nvSpPr>
        <p:spPr>
          <a:xfrm>
            <a:off x="4191000" y="1066800"/>
            <a:ext cx="6858000" cy="5562600"/>
          </a:xfrm>
          <a:prstGeom prst="irregularSeal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dirty="0">
                <a:ln w="11430"/>
                <a:solidFill>
                  <a:srgbClr val="002060"/>
                </a:solidFill>
                <a:effectLst>
                  <a:outerShdw blurRad="50800" dist="39000" dir="5460000" algn="tl">
                    <a:srgbClr val="000000">
                      <a:alpha val="38000"/>
                    </a:srgbClr>
                  </a:outerShdw>
                </a:effectLst>
              </a:rPr>
              <a:t>BÌNH TĨNH LÀ YẾU TỐ QUAN TRỌNG NHẤT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609599" y="118753"/>
            <a:ext cx="10909465" cy="6495803"/>
          </a:xfrm>
        </p:spPr>
        <p:txBody>
          <a:bodyPr/>
          <a:lstStyle/>
          <a:p>
            <a:pPr marL="0" indent="533400" algn="just">
              <a:lnSpc>
                <a:spcPts val="3000"/>
              </a:lnSpc>
              <a:spcBef>
                <a:spcPts val="1200"/>
              </a:spcBef>
              <a:spcAft>
                <a:spcPts val="1200"/>
              </a:spcAft>
              <a:buNone/>
            </a:pPr>
            <a:endParaRPr lang="en-US" sz="2800" b="1" dirty="0">
              <a:effectLst/>
              <a:highlight>
                <a:srgbClr val="00FF00"/>
              </a:highlight>
              <a:latin typeface="+mj-lt"/>
              <a:ea typeface="Calibri" panose="020F0502020204030204" pitchFamily="34" charset="0"/>
              <a:cs typeface="Arial" panose="020B0604020202020204" pitchFamily="34" charset="0"/>
            </a:endParaRPr>
          </a:p>
          <a:p>
            <a:pPr marL="0" indent="533400" algn="just">
              <a:lnSpc>
                <a:spcPts val="3000"/>
              </a:lnSpc>
              <a:spcBef>
                <a:spcPts val="1200"/>
              </a:spcBef>
              <a:spcAft>
                <a:spcPts val="1200"/>
              </a:spcAft>
              <a:buNone/>
            </a:pPr>
            <a:r>
              <a:rPr lang="vi-VN" sz="2800" b="1" dirty="0">
                <a:effectLst/>
                <a:latin typeface="+mj-lt"/>
                <a:ea typeface="Calibri" panose="020F0502020204030204" pitchFamily="34" charset="0"/>
                <a:cs typeface="Arial" panose="020B0604020202020204" pitchFamily="34" charset="0"/>
              </a:rPr>
              <a:t>4. Các Tiêu chuẩn, Quy chuẩn</a:t>
            </a:r>
            <a:endParaRPr lang="vi-VN" sz="2800" dirty="0">
              <a:effectLst/>
              <a:latin typeface="+mj-lt"/>
              <a:ea typeface="Calibri" panose="020F0502020204030204" pitchFamily="34" charset="0"/>
              <a:cs typeface="Arial" panose="020B0604020202020204" pitchFamily="34" charset="0"/>
            </a:endParaRPr>
          </a:p>
          <a:p>
            <a:pPr marL="0" indent="533400" algn="just">
              <a:lnSpc>
                <a:spcPts val="3000"/>
              </a:lnSpc>
              <a:spcBef>
                <a:spcPts val="1200"/>
              </a:spcBef>
              <a:spcAft>
                <a:spcPts val="1200"/>
              </a:spcAft>
              <a:buNone/>
            </a:pPr>
            <a:r>
              <a:rPr lang="vi-VN" sz="2800" dirty="0">
                <a:effectLst/>
                <a:latin typeface="+mj-lt"/>
                <a:ea typeface="Calibri" panose="020F0502020204030204" pitchFamily="34" charset="0"/>
                <a:cs typeface="Arial" panose="020B0604020202020204" pitchFamily="34" charset="0"/>
              </a:rPr>
              <a:t>- </a:t>
            </a:r>
            <a:r>
              <a:rPr lang="nl-NL" sz="2800" dirty="0">
                <a:effectLst/>
                <a:latin typeface="+mj-lt"/>
                <a:ea typeface="Calibri" panose="020F0502020204030204" pitchFamily="34" charset="0"/>
                <a:cs typeface="Arial" panose="020B0604020202020204" pitchFamily="34" charset="0"/>
              </a:rPr>
              <a:t>QCVN 06:2022/BXD.Quy chuẩn kỹ thuật Quốc gia về an toàn cháy cho nhà và công trình.</a:t>
            </a:r>
            <a:endParaRPr lang="vi-VN" sz="2800" dirty="0">
              <a:effectLst/>
              <a:latin typeface="+mj-lt"/>
              <a:ea typeface="Calibri" panose="020F0502020204030204" pitchFamily="34" charset="0"/>
              <a:cs typeface="Arial" panose="020B0604020202020204" pitchFamily="34" charset="0"/>
            </a:endParaRPr>
          </a:p>
          <a:p>
            <a:pPr marL="0" indent="533400" algn="just">
              <a:lnSpc>
                <a:spcPts val="3000"/>
              </a:lnSpc>
              <a:spcBef>
                <a:spcPts val="1200"/>
              </a:spcBef>
              <a:spcAft>
                <a:spcPts val="1200"/>
              </a:spcAft>
              <a:buNone/>
            </a:pPr>
            <a:r>
              <a:rPr lang="vi-VN" sz="2800" dirty="0">
                <a:effectLst/>
                <a:latin typeface="+mj-lt"/>
                <a:ea typeface="Calibri" panose="020F0502020204030204" pitchFamily="34" charset="0"/>
                <a:cs typeface="Arial" panose="020B0604020202020204" pitchFamily="34" charset="0"/>
              </a:rPr>
              <a:t>- Tiêu chuẩn 3890-2023</a:t>
            </a:r>
            <a:r>
              <a:rPr lang="en-US" sz="2800" dirty="0">
                <a:effectLst/>
                <a:latin typeface="+mj-lt"/>
                <a:ea typeface="Calibri" panose="020F0502020204030204" pitchFamily="34" charset="0"/>
                <a:cs typeface="Arial" panose="020B0604020202020204" pitchFamily="34" charset="0"/>
              </a:rPr>
              <a:t>.</a:t>
            </a:r>
            <a:r>
              <a:rPr lang="vi-VN" sz="2800" dirty="0">
                <a:effectLst/>
                <a:latin typeface="+mj-lt"/>
                <a:ea typeface="Calibri" panose="020F0502020204030204" pitchFamily="34" charset="0"/>
                <a:cs typeface="Arial" panose="020B0604020202020204" pitchFamily="34" charset="0"/>
              </a:rPr>
              <a:t> Phương tiện </a:t>
            </a:r>
            <a:r>
              <a:rPr lang="vi-VN" sz="2800" dirty="0" err="1">
                <a:effectLst/>
                <a:latin typeface="+mj-lt"/>
                <a:ea typeface="Calibri" panose="020F0502020204030204" pitchFamily="34" charset="0"/>
                <a:cs typeface="Arial" panose="020B0604020202020204" pitchFamily="34" charset="0"/>
              </a:rPr>
              <a:t>PCCC</a:t>
            </a:r>
            <a:r>
              <a:rPr lang="vi-VN" sz="2800" dirty="0">
                <a:effectLst/>
                <a:latin typeface="+mj-lt"/>
                <a:ea typeface="Calibri" panose="020F0502020204030204" pitchFamily="34" charset="0"/>
                <a:cs typeface="Arial" panose="020B0604020202020204" pitchFamily="34" charset="0"/>
              </a:rPr>
              <a:t> cho nhà và công trình (28/2/2023)</a:t>
            </a:r>
            <a:r>
              <a:rPr lang="en-US" sz="2800" dirty="0">
                <a:effectLst/>
                <a:latin typeface="+mj-lt"/>
                <a:ea typeface="Calibri" panose="020F0502020204030204" pitchFamily="34" charset="0"/>
                <a:cs typeface="Arial" panose="020B0604020202020204" pitchFamily="34" charset="0"/>
              </a:rPr>
              <a:t>.</a:t>
            </a:r>
            <a:endParaRPr lang="vi-VN" sz="2800" dirty="0">
              <a:effectLst/>
              <a:latin typeface="+mj-lt"/>
              <a:ea typeface="Calibri" panose="020F0502020204030204" pitchFamily="34" charset="0"/>
              <a:cs typeface="Arial" panose="020B0604020202020204" pitchFamily="34" charset="0"/>
            </a:endParaRPr>
          </a:p>
          <a:p>
            <a:endParaRPr lang="vi-VN" dirty="0"/>
          </a:p>
        </p:txBody>
      </p:sp>
    </p:spTree>
    <p:extLst>
      <p:ext uri="{BB962C8B-B14F-4D97-AF65-F5344CB8AC3E}">
        <p14:creationId xmlns:p14="http://schemas.microsoft.com/office/powerpoint/2010/main" val="2792222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cs typeface="Times New Roman" pitchFamily="18" charset="0"/>
              </a:rPr>
              <a:t>CÔNG AN TỈNH NAM ĐỊNH</a:t>
            </a:r>
            <a:r>
              <a:rPr lang="en-US" sz="2400" b="1" cap="small">
                <a:solidFill>
                  <a:srgbClr val="FF0000"/>
                </a:solidFill>
                <a:latin typeface="Times New Roman" pitchFamily="18" charset="0"/>
                <a:cs typeface="Times New Roman" pitchFamily="18" charset="0"/>
              </a:rPr>
              <a:t/>
            </a:r>
            <a:br>
              <a:rPr lang="en-US" sz="2400" b="1" cap="small">
                <a:solidFill>
                  <a:srgbClr val="FF0000"/>
                </a:solidFill>
                <a:latin typeface="Times New Roman" pitchFamily="18" charset="0"/>
                <a:cs typeface="Times New Roman" pitchFamily="18" charset="0"/>
              </a:rPr>
            </a:br>
            <a:r>
              <a:rPr lang="en-US" sz="2400" b="1" cap="small">
                <a:solidFill>
                  <a:srgbClr val="FF0000"/>
                </a:solidFill>
                <a:latin typeface="Times New Roman" pitchFamily="18" charset="0"/>
                <a:cs typeface="Times New Roman" pitchFamily="18" charset="0"/>
              </a:rPr>
              <a:t>PHÒNG CẢNH SÁT PCCC&amp;CNCH</a:t>
            </a:r>
            <a:endParaRPr lang="vi-VN" sz="2400" cap="small">
              <a:solidFill>
                <a:srgbClr val="575F6D"/>
              </a:solidFill>
            </a:endParaRPr>
          </a:p>
        </p:txBody>
      </p:sp>
      <p:pic>
        <p:nvPicPr>
          <p:cNvPr id="26628"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sp>
        <p:nvSpPr>
          <p:cNvPr id="2" name="Content Placeholder 1"/>
          <p:cNvSpPr>
            <a:spLocks noGrp="1"/>
          </p:cNvSpPr>
          <p:nvPr>
            <p:ph sz="quarter" idx="1"/>
          </p:nvPr>
        </p:nvSpPr>
        <p:spPr>
          <a:xfrm>
            <a:off x="1981200" y="1252538"/>
            <a:ext cx="8229600" cy="5221414"/>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sz="2800" b="1" dirty="0">
                <a:solidFill>
                  <a:srgbClr val="0070C0"/>
                </a:solidFill>
                <a:latin typeface="Times New Roman" panose="02020603050405020304" pitchFamily="18" charset="0"/>
                <a:cs typeface="Times New Roman" panose="02020603050405020304" pitchFamily="18" charset="0"/>
              </a:rPr>
              <a:t>KỸ NĂNG THOÁT NẠN TRONG ĐÁM CHÁY</a:t>
            </a:r>
          </a:p>
          <a:p>
            <a:pPr marL="0" indent="0" algn="ctr">
              <a:buNone/>
            </a:pPr>
            <a:r>
              <a:rPr lang="en-US" sz="3600" b="1" dirty="0">
                <a:solidFill>
                  <a:srgbClr val="0070C0"/>
                </a:solidFill>
                <a:latin typeface="Times New Roman" panose="02020603050405020304" pitchFamily="18" charset="0"/>
                <a:cs typeface="Times New Roman" panose="02020603050405020304" pitchFamily="18" charset="0"/>
              </a:rPr>
              <a:t>BÌNH TĨNH</a:t>
            </a:r>
          </a:p>
          <a:p>
            <a:pPr algn="just">
              <a:buFontTx/>
              <a:buChar char="-"/>
            </a:pPr>
            <a:r>
              <a:rPr lang="en-US" sz="3600" dirty="0" err="1">
                <a:solidFill>
                  <a:srgbClr val="0070C0"/>
                </a:solidFill>
                <a:latin typeface="Times New Roman" panose="02020603050405020304" pitchFamily="18" charset="0"/>
                <a:cs typeface="Times New Roman" panose="02020603050405020304" pitchFamily="18" charset="0"/>
              </a:rPr>
              <a:t>Tâm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lý</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người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đám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cháy</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đa</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số</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rất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hoảng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loạn</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sợ</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hãi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có</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xu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hướng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tâm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lý</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đám</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đông</a:t>
            </a:r>
            <a:endParaRPr lang="en-US" sz="3600" dirty="0">
              <a:solidFill>
                <a:srgbClr val="C00000"/>
              </a:solidFill>
              <a:latin typeface="Times New Roman" panose="02020603050405020304" pitchFamily="18" charset="0"/>
              <a:cs typeface="Times New Roman" panose="02020603050405020304" pitchFamily="18" charset="0"/>
            </a:endParaRPr>
          </a:p>
          <a:p>
            <a:pPr algn="just">
              <a:buFontTx/>
              <a:buChar char="-"/>
            </a:pPr>
            <a:r>
              <a:rPr lang="en-US" sz="3600" dirty="0" err="1">
                <a:solidFill>
                  <a:srgbClr val="0070C0"/>
                </a:solidFill>
                <a:latin typeface="Times New Roman" panose="02020603050405020304" pitchFamily="18" charset="0"/>
                <a:cs typeface="Times New Roman" panose="02020603050405020304" pitchFamily="18" charset="0"/>
              </a:rPr>
              <a:t>Bình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tĩnh</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giúp</a:t>
            </a:r>
            <a:r>
              <a:rPr lang="en-US" sz="3600" dirty="0">
                <a:solidFill>
                  <a:srgbClr val="0070C0"/>
                </a:solidFill>
                <a:latin typeface="Times New Roman" panose="02020603050405020304" pitchFamily="18" charset="0"/>
                <a:cs typeface="Times New Roman" panose="02020603050405020304" pitchFamily="18" charset="0"/>
              </a:rPr>
              <a:t> ta </a:t>
            </a:r>
            <a:r>
              <a:rPr lang="en-US" sz="3600" dirty="0" err="1">
                <a:solidFill>
                  <a:srgbClr val="0070C0"/>
                </a:solidFill>
                <a:latin typeface="Times New Roman" panose="02020603050405020304" pitchFamily="18" charset="0"/>
                <a:cs typeface="Times New Roman" panose="02020603050405020304" pitchFamily="18" charset="0"/>
              </a:rPr>
              <a:t>nâng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cao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tỷ</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lệ</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sống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sót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trong</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đám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cháy</a:t>
            </a:r>
            <a:endParaRPr lang="en-US" sz="3600" dirty="0">
              <a:solidFill>
                <a:srgbClr val="0070C0"/>
              </a:solidFill>
              <a:latin typeface="Times New Roman" panose="02020603050405020304" pitchFamily="18" charset="0"/>
              <a:cs typeface="Times New Roman" panose="02020603050405020304" pitchFamily="18" charset="0"/>
            </a:endParaRPr>
          </a:p>
          <a:p>
            <a:pPr algn="just"/>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393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repeatCount="2000" fill="hold" nodeType="clickEffect">
                                  <p:stCondLst>
                                    <p:cond delay="0"/>
                                  </p:stCondLst>
                                  <p:childTnLst>
                                    <p:animEffect transition="out" filter="fade">
                                      <p:cBhvr>
                                        <p:cTn id="6" dur="2000"/>
                                        <p:tgtEl>
                                          <p:spTgt spid="2">
                                            <p:txEl>
                                              <p:pRg st="0" end="0"/>
                                            </p:txEl>
                                          </p:spTgt>
                                        </p:tgtEl>
                                      </p:cBhvr>
                                    </p:animEffect>
                                    <p:anim calcmode="lin" valueType="num">
                                      <p:cBhvr>
                                        <p:cTn id="7" dur="2000"/>
                                        <p:tgtEl>
                                          <p:spTgt spid="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2">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5" presetClass="exit" presetSubtype="0" repeatCount="2000" fill="hold" nodeType="clickEffect">
                                  <p:stCondLst>
                                    <p:cond delay="0"/>
                                  </p:stCondLst>
                                  <p:childTnLst>
                                    <p:animEffect transition="out" filter="fade">
                                      <p:cBhvr>
                                        <p:cTn id="13" dur="2000"/>
                                        <p:tgtEl>
                                          <p:spTgt spid="2">
                                            <p:txEl>
                                              <p:pRg st="1" end="1"/>
                                            </p:txEl>
                                          </p:spTgt>
                                        </p:tgtEl>
                                      </p:cBhvr>
                                    </p:animEffect>
                                    <p:anim calcmode="lin" valueType="num">
                                      <p:cBhvr>
                                        <p:cTn id="14" dur="2000"/>
                                        <p:tgtEl>
                                          <p:spTgt spid="2">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 dur="2000"/>
                                        <p:tgtEl>
                                          <p:spTgt spid="2">
                                            <p:txEl>
                                              <p:pRg st="1" end="1"/>
                                            </p:txEl>
                                          </p:spTgt>
                                        </p:tgtEl>
                                        <p:attrNameLst>
                                          <p:attrName>ppt_h</p:attrName>
                                        </p:attrNameLst>
                                      </p:cBhvr>
                                      <p:tavLst>
                                        <p:tav tm="0">
                                          <p:val>
                                            <p:strVal val="ppt_h"/>
                                          </p:val>
                                        </p:tav>
                                        <p:tav tm="100000">
                                          <p:val>
                                            <p:strVal val="ppt_h"/>
                                          </p:val>
                                        </p:tav>
                                      </p:tavLst>
                                    </p:anim>
                                    <p:set>
                                      <p:cBhvr>
                                        <p:cTn id="16" dur="1" fill="hold">
                                          <p:stCondLst>
                                            <p:cond delay="1999"/>
                                          </p:stCondLst>
                                        </p:cTn>
                                        <p:tgtEl>
                                          <p:spTgt spid="2">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81200" y="228600"/>
            <a:ext cx="8229600" cy="990600"/>
          </a:xfrm>
          <a:prstGeom prst="rect">
            <a:avLst/>
          </a:prstGeom>
          <a:ln>
            <a:solidFill>
              <a:srgbClr val="FF0000"/>
            </a:solidFill>
          </a:ln>
        </p:spPr>
        <p:txBody>
          <a:bodyPr anchor="b">
            <a:normAutofit/>
          </a:bodyPr>
          <a:lstStyle/>
          <a:p>
            <a:pPr algn="ctr">
              <a:defRPr/>
            </a:pPr>
            <a:r>
              <a:rPr lang="en-US" sz="2400" cap="small">
                <a:solidFill>
                  <a:srgbClr val="FF0000"/>
                </a:solidFill>
                <a:latin typeface="Times New Roman" pitchFamily="18" charset="0"/>
                <a:cs typeface="Times New Roman" pitchFamily="18" charset="0"/>
              </a:rPr>
              <a:t>CÔNG AN TỈNH NAM ĐỊNH</a:t>
            </a:r>
            <a:r>
              <a:rPr lang="en-US" sz="2400" b="1" cap="small">
                <a:solidFill>
                  <a:srgbClr val="FF0000"/>
                </a:solidFill>
                <a:latin typeface="Times New Roman" pitchFamily="18" charset="0"/>
                <a:cs typeface="Times New Roman" pitchFamily="18" charset="0"/>
              </a:rPr>
              <a:t/>
            </a:r>
            <a:br>
              <a:rPr lang="en-US" sz="2400" b="1" cap="small">
                <a:solidFill>
                  <a:srgbClr val="FF0000"/>
                </a:solidFill>
                <a:latin typeface="Times New Roman" pitchFamily="18" charset="0"/>
                <a:cs typeface="Times New Roman" pitchFamily="18" charset="0"/>
              </a:rPr>
            </a:br>
            <a:r>
              <a:rPr lang="en-US" sz="2400" b="1" cap="small">
                <a:solidFill>
                  <a:srgbClr val="FF0000"/>
                </a:solidFill>
                <a:latin typeface="Times New Roman" pitchFamily="18" charset="0"/>
                <a:cs typeface="Times New Roman" pitchFamily="18" charset="0"/>
              </a:rPr>
              <a:t>PHÒNG CẢNH SÁT PCCC&amp;CNCH</a:t>
            </a:r>
            <a:endParaRPr lang="vi-VN" sz="2400" cap="small">
              <a:solidFill>
                <a:srgbClr val="575F6D"/>
              </a:solidFill>
            </a:endParaRPr>
          </a:p>
        </p:txBody>
      </p:sp>
      <p:pic>
        <p:nvPicPr>
          <p:cNvPr id="26628" name="Picture 4" descr="Lo go PCCC"/>
          <p:cNvPicPr>
            <a:picLocks noChangeAspect="1" noChangeArrowheads="1"/>
          </p:cNvPicPr>
          <p:nvPr/>
        </p:nvPicPr>
        <p:blipFill>
          <a:blip r:embed="rId2"/>
          <a:srcRect/>
          <a:stretch>
            <a:fillRect/>
          </a:stretch>
        </p:blipFill>
        <p:spPr bwMode="auto">
          <a:xfrm>
            <a:off x="2057403" y="261938"/>
            <a:ext cx="974725" cy="914400"/>
          </a:xfrm>
          <a:prstGeom prst="rect">
            <a:avLst/>
          </a:prstGeom>
          <a:noFill/>
          <a:ln w="9525">
            <a:noFill/>
            <a:miter lim="800000"/>
            <a:headEnd/>
            <a:tailEnd/>
          </a:ln>
        </p:spPr>
      </p:pic>
      <p:sp>
        <p:nvSpPr>
          <p:cNvPr id="2" name="Content Placeholder 1"/>
          <p:cNvSpPr>
            <a:spLocks noGrp="1"/>
          </p:cNvSpPr>
          <p:nvPr>
            <p:ph sz="quarter" idx="1"/>
          </p:nvPr>
        </p:nvSpPr>
        <p:spPr>
          <a:xfrm>
            <a:off x="2170981" y="1407986"/>
            <a:ext cx="8229600" cy="5221414"/>
          </a:xfrm>
        </p:spPr>
        <p:style>
          <a:lnRef idx="2">
            <a:schemeClr val="accent1"/>
          </a:lnRef>
          <a:fillRef idx="1">
            <a:schemeClr val="lt1"/>
          </a:fillRef>
          <a:effectRef idx="0">
            <a:schemeClr val="accent1"/>
          </a:effectRef>
          <a:fontRef idx="minor">
            <a:schemeClr val="dk1"/>
          </a:fontRef>
        </p:style>
        <p:txBody>
          <a:bodyPr/>
          <a:lstStyle/>
          <a:p>
            <a:pPr marL="0" indent="0" algn="ctr">
              <a:buNone/>
            </a:pPr>
            <a:r>
              <a:rPr lang="en-US" dirty="0"/>
              <a:t> </a:t>
            </a:r>
            <a:r>
              <a:rPr lang="en-US" sz="3600" dirty="0" err="1">
                <a:solidFill>
                  <a:srgbClr val="0070C0"/>
                </a:solidFill>
                <a:latin typeface="Times New Roman" panose="02020603050405020304" pitchFamily="18" charset="0"/>
                <a:cs typeface="Times New Roman" panose="02020603050405020304" pitchFamily="18" charset="0"/>
              </a:rPr>
              <a:t>Chú</a:t>
            </a:r>
            <a:r>
              <a:rPr lang="en-US" sz="3600" dirty="0">
                <a:solidFill>
                  <a:srgbClr val="0070C0"/>
                </a:solidFill>
                <a:latin typeface="Times New Roman" panose="02020603050405020304" pitchFamily="18" charset="0"/>
                <a:cs typeface="Times New Roman" panose="02020603050405020304" pitchFamily="18" charset="0"/>
              </a:rPr>
              <a:t> ý </a:t>
            </a:r>
            <a:r>
              <a:rPr lang="en-US" sz="3600" dirty="0" err="1">
                <a:solidFill>
                  <a:srgbClr val="0070C0"/>
                </a:solidFill>
                <a:latin typeface="Times New Roman" panose="02020603050405020304" pitchFamily="18" charset="0"/>
                <a:cs typeface="Times New Roman" panose="02020603050405020304" pitchFamily="18" charset="0"/>
              </a:rPr>
              <a:t>khi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thoát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nạn</a:t>
            </a:r>
            <a:endParaRPr lang="en-US" sz="3600" dirty="0">
              <a:solidFill>
                <a:srgbClr val="0070C0"/>
              </a:solidFill>
              <a:latin typeface="Times New Roman" panose="02020603050405020304" pitchFamily="18" charset="0"/>
              <a:cs typeface="Times New Roman" panose="02020603050405020304" pitchFamily="18" charset="0"/>
            </a:endParaRPr>
          </a:p>
          <a:p>
            <a:pPr algn="just"/>
            <a:r>
              <a:rPr lang="en-US" sz="3600" dirty="0">
                <a:solidFill>
                  <a:srgbClr val="0070C0"/>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Quan </a:t>
            </a:r>
            <a:r>
              <a:rPr lang="en-US" sz="3600" dirty="0" err="1">
                <a:solidFill>
                  <a:schemeClr val="tx1"/>
                </a:solidFill>
                <a:latin typeface="Times New Roman" panose="02020603050405020304" pitchFamily="18" charset="0"/>
                <a:cs typeface="Times New Roman" panose="02020603050405020304" pitchFamily="18" charset="0"/>
              </a:rPr>
              <a:t>sát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biển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dẫn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thoát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đồ</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thoát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tìm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đường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thoát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an </a:t>
            </a:r>
            <a:r>
              <a:rPr lang="en-US" sz="3600" dirty="0" err="1">
                <a:solidFill>
                  <a:schemeClr val="tx1"/>
                </a:solidFill>
                <a:latin typeface="Times New Roman" panose="02020603050405020304" pitchFamily="18" charset="0"/>
                <a:cs typeface="Times New Roman" panose="02020603050405020304" pitchFamily="18" charset="0"/>
              </a:rPr>
              <a:t>toàn</a:t>
            </a:r>
            <a:r>
              <a:rPr lang="en-US" sz="3600" dirty="0">
                <a:solidFill>
                  <a:schemeClr val="tx1"/>
                </a:solidFill>
                <a:latin typeface="Times New Roman" panose="02020603050405020304" pitchFamily="18" charset="0"/>
                <a:cs typeface="Times New Roman" panose="02020603050405020304" pitchFamily="18" charset="0"/>
              </a:rPr>
              <a:t>, di </a:t>
            </a:r>
            <a:r>
              <a:rPr lang="en-US" sz="3600" dirty="0" err="1">
                <a:solidFill>
                  <a:schemeClr val="tx1"/>
                </a:solidFill>
                <a:latin typeface="Times New Roman" panose="02020603050405020304" pitchFamily="18" charset="0"/>
                <a:cs typeface="Times New Roman" panose="02020603050405020304" pitchFamily="18" charset="0"/>
              </a:rPr>
              <a:t>chuyển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chỉ</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dẫn</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300" y="4149571"/>
            <a:ext cx="3561364" cy="991772"/>
          </a:xfrm>
          <a:prstGeom prst="rect">
            <a:avLst/>
          </a:prstGeom>
        </p:spPr>
      </p:pic>
    </p:spTree>
    <p:extLst>
      <p:ext uri="{BB962C8B-B14F-4D97-AF65-F5344CB8AC3E}">
        <p14:creationId xmlns:p14="http://schemas.microsoft.com/office/powerpoint/2010/main" val="4033629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endParaRPr lang="ru-RU" altLang="en-US"/>
          </a:p>
        </p:txBody>
      </p:sp>
      <p:sp>
        <p:nvSpPr>
          <p:cNvPr id="110595" name="Rectangle 3"/>
          <p:cNvSpPr>
            <a:spLocks noGrp="1" noChangeArrowheads="1"/>
          </p:cNvSpPr>
          <p:nvPr>
            <p:ph type="body" idx="1"/>
          </p:nvPr>
        </p:nvSpPr>
        <p:spPr/>
        <p:txBody>
          <a:bodyPr/>
          <a:lstStyle/>
          <a:p>
            <a:pPr eaLnBrk="1" hangingPunct="1"/>
            <a:endParaRPr lang="ru-RU" altLang="en-US"/>
          </a:p>
        </p:txBody>
      </p:sp>
      <p:pic>
        <p:nvPicPr>
          <p:cNvPr id="1105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5572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22" name="Picture 2" descr="ikusei_pic02">
            <a:extLst>
              <a:ext uri="{FF2B5EF4-FFF2-40B4-BE49-F238E27FC236}">
                <a16:creationId xmlns:a16="http://schemas.microsoft.com/office/drawing/2014/main" id="{4FC562D5-D105-7302-3FC9-2CA9BAF2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787776"/>
            <a:ext cx="4572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4" descr="311">
            <a:extLst>
              <a:ext uri="{FF2B5EF4-FFF2-40B4-BE49-F238E27FC236}">
                <a16:creationId xmlns:a16="http://schemas.microsoft.com/office/drawing/2014/main" id="{D2AA17DC-B234-8D2D-FB74-A4A3C6BC0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8763"/>
            <a:ext cx="4419600"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5" descr="32">
            <a:extLst>
              <a:ext uri="{FF2B5EF4-FFF2-40B4-BE49-F238E27FC236}">
                <a16:creationId xmlns:a16="http://schemas.microsoft.com/office/drawing/2014/main" id="{4938227A-6036-F7A9-F103-64A1B1F03C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60351"/>
            <a:ext cx="4724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2" descr="D:\VIDEO PCCC\TUYEN TRUYEN1\8.jpg">
            <a:extLst>
              <a:ext uri="{FF2B5EF4-FFF2-40B4-BE49-F238E27FC236}">
                <a16:creationId xmlns:a16="http://schemas.microsoft.com/office/drawing/2014/main" id="{9B3504AE-F949-586B-1221-EAC681896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063" y="3810000"/>
            <a:ext cx="4495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3" descr="Lo go PCCC">
            <a:extLst>
              <a:ext uri="{FF2B5EF4-FFF2-40B4-BE49-F238E27FC236}">
                <a16:creationId xmlns:a16="http://schemas.microsoft.com/office/drawing/2014/main" id="{1DD0FC82-511D-5748-373D-C90DBAC0950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Date Placeholder 6">
            <a:extLst>
              <a:ext uri="{FF2B5EF4-FFF2-40B4-BE49-F238E27FC236}">
                <a16:creationId xmlns:a16="http://schemas.microsoft.com/office/drawing/2014/main" id="{B5AEDC5D-7582-EBBF-90B6-37D73B44FDF0}"/>
              </a:ext>
            </a:extLst>
          </p:cNvPr>
          <p:cNvSpPr>
            <a:spLocks noGrp="1"/>
          </p:cNvSpPr>
          <p:nvPr>
            <p:ph type="dt" sz="quarter" idx="14"/>
          </p:nvPr>
        </p:nvSpPr>
        <p:spPr bwMode="auto">
          <a:xfrm>
            <a:off x="9993313" y="-254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spcBef>
                <a:spcPct val="0"/>
              </a:spcBef>
              <a:spcAft>
                <a:spcPct val="0"/>
              </a:spcAft>
              <a:buClrTx/>
              <a:buSzTx/>
              <a:buFontTx/>
              <a:buNone/>
            </a:pPr>
            <a:fld id="{F6B8479F-463B-4153-8E9F-4E41269427CD}" type="datetime12">
              <a:rPr lang="vi-VN" altLang="en-US" sz="1400">
                <a:solidFill>
                  <a:srgbClr val="FF0000"/>
                </a:solidFill>
                <a:latin typeface="Times" panose="02020603050405020304" pitchFamily="18" charset="0"/>
                <a:cs typeface="Arial" panose="020B0604020202020204" pitchFamily="34" charset="0"/>
              </a:rPr>
              <a:pPr>
                <a:spcBef>
                  <a:spcPct val="0"/>
                </a:spcBef>
                <a:spcAft>
                  <a:spcPct val="0"/>
                </a:spcAft>
                <a:buClrTx/>
                <a:buSzTx/>
                <a:buFontTx/>
                <a:buNone/>
              </a:pPr>
              <a:t>15:40</a:t>
            </a:fld>
            <a:endParaRPr lang="vi-VN" altLang="en-US" sz="1400">
              <a:solidFill>
                <a:srgbClr val="FF0000"/>
              </a:solidFill>
              <a:latin typeface="Times" panose="02020603050405020304" pitchFamily="18" charset="0"/>
              <a:cs typeface="Arial" panose="020B0604020202020204" pitchFamily="34" charset="0"/>
            </a:endParaRPr>
          </a:p>
        </p:txBody>
      </p:sp>
    </p:spTree>
  </p:cSld>
  <p:clrMapOvr>
    <a:masterClrMapping/>
  </p:clrMapOvr>
  <p:transition spd="slow">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ru-RU" altLang="en-US"/>
          </a:p>
        </p:txBody>
      </p:sp>
      <p:sp>
        <p:nvSpPr>
          <p:cNvPr id="111619" name="Rectangle 3"/>
          <p:cNvSpPr>
            <a:spLocks noGrp="1" noChangeArrowheads="1"/>
          </p:cNvSpPr>
          <p:nvPr>
            <p:ph type="body" idx="1"/>
          </p:nvPr>
        </p:nvSpPr>
        <p:spPr/>
        <p:txBody>
          <a:bodyPr/>
          <a:lstStyle/>
          <a:p>
            <a:pPr eaLnBrk="1" hangingPunct="1"/>
            <a:endParaRPr lang="ru-RU" altLang="en-US"/>
          </a:p>
        </p:txBody>
      </p:sp>
      <p:pic>
        <p:nvPicPr>
          <p:cNvPr id="1116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734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Lo go PCCC">
            <a:extLst>
              <a:ext uri="{FF2B5EF4-FFF2-40B4-BE49-F238E27FC236}">
                <a16:creationId xmlns:a16="http://schemas.microsoft.com/office/drawing/2014/main" id="{5349310D-D806-FB20-615D-F9E1655EA293}"/>
              </a:ext>
            </a:extLst>
          </p:cNvPr>
          <p:cNvPicPr>
            <a:picLocks noChangeAspect="1" noChangeArrowheads="1"/>
          </p:cNvPicPr>
          <p:nvPr/>
        </p:nvPicPr>
        <p:blipFill>
          <a:blip r:embed="rId2" cstate="print"/>
          <a:srcRect/>
          <a:stretch>
            <a:fillRect/>
          </a:stretch>
        </p:blipFill>
        <p:spPr bwMode="auto">
          <a:xfrm>
            <a:off x="1544960" y="1"/>
            <a:ext cx="720080" cy="792935"/>
          </a:xfrm>
          <a:prstGeom prst="rect">
            <a:avLst/>
          </a:prstGeom>
          <a:noFill/>
          <a:effectLst>
            <a:reflection blurRad="6350" stA="50000" endA="300" endPos="55500" dist="101600" dir="5400000" sy="-100000" algn="bl" rotWithShape="0"/>
          </a:effectLst>
        </p:spPr>
      </p:pic>
      <p:pic>
        <p:nvPicPr>
          <p:cNvPr id="8" name="Picture 3" descr="C:\Users\Administrator\Desktop\tẻtretretert\fsdfsdfsdf.png">
            <a:extLst>
              <a:ext uri="{FF2B5EF4-FFF2-40B4-BE49-F238E27FC236}">
                <a16:creationId xmlns:a16="http://schemas.microsoft.com/office/drawing/2014/main" id="{10F4C7EC-333E-E5F1-BC55-7612A3ABC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8" y="-301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Administrator\Desktop\tẻtretretert\sdfdsfdsfdsf.png">
            <a:extLst>
              <a:ext uri="{FF2B5EF4-FFF2-40B4-BE49-F238E27FC236}">
                <a16:creationId xmlns:a16="http://schemas.microsoft.com/office/drawing/2014/main" id="{848F4F50-C153-86C7-5C44-D55439C5E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Date Placeholder 6">
            <a:extLst>
              <a:ext uri="{FF2B5EF4-FFF2-40B4-BE49-F238E27FC236}">
                <a16:creationId xmlns:a16="http://schemas.microsoft.com/office/drawing/2014/main" id="{07346416-B033-6953-FE23-FA7F65C78A44}"/>
              </a:ext>
            </a:extLst>
          </p:cNvPr>
          <p:cNvSpPr>
            <a:spLocks noGrp="1"/>
          </p:cNvSpPr>
          <p:nvPr>
            <p:ph type="dt" sz="quarter" idx="10"/>
          </p:nvPr>
        </p:nvSpPr>
        <p:spPr bwMode="auto">
          <a:xfrm>
            <a:off x="9993313" y="-254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spcBef>
                <a:spcPct val="0"/>
              </a:spcBef>
              <a:spcAft>
                <a:spcPct val="0"/>
              </a:spcAft>
              <a:buClrTx/>
              <a:buSzTx/>
              <a:buFontTx/>
              <a:buNone/>
            </a:pPr>
            <a:fld id="{4623A63F-F982-4ABA-A6E2-8A85DA23C545}" type="datetime12">
              <a:rPr lang="vi-VN" altLang="en-US" sz="1400">
                <a:solidFill>
                  <a:srgbClr val="FF0000"/>
                </a:solidFill>
                <a:latin typeface="Times" panose="02020603050405020304" pitchFamily="18" charset="0"/>
                <a:cs typeface="Arial" panose="020B0604020202020204" pitchFamily="34" charset="0"/>
              </a:rPr>
              <a:pPr>
                <a:spcBef>
                  <a:spcPct val="0"/>
                </a:spcBef>
                <a:spcAft>
                  <a:spcPct val="0"/>
                </a:spcAft>
                <a:buClrTx/>
                <a:buSzTx/>
                <a:buFontTx/>
                <a:buNone/>
              </a:pPr>
              <a:t>15:40</a:t>
            </a:fld>
            <a:endParaRPr lang="vi-VN" altLang="en-US" sz="1400">
              <a:solidFill>
                <a:srgbClr val="FF0000"/>
              </a:solidFill>
              <a:latin typeface="Times"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endParaRPr lang="ru-RU" altLang="en-US"/>
          </a:p>
        </p:txBody>
      </p:sp>
      <p:sp>
        <p:nvSpPr>
          <p:cNvPr id="112643" name="Rectangle 3"/>
          <p:cNvSpPr>
            <a:spLocks noGrp="1" noChangeArrowheads="1"/>
          </p:cNvSpPr>
          <p:nvPr>
            <p:ph type="body" idx="1"/>
          </p:nvPr>
        </p:nvSpPr>
        <p:spPr/>
        <p:txBody>
          <a:bodyPr/>
          <a:lstStyle/>
          <a:p>
            <a:pPr eaLnBrk="1" hangingPunct="1"/>
            <a:endParaRPr lang="ru-RU" altLang="en-US"/>
          </a:p>
        </p:txBody>
      </p:sp>
      <p:pic>
        <p:nvPicPr>
          <p:cNvPr id="112644" name="Picture 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3962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endParaRPr lang="ru-RU" altLang="en-US"/>
          </a:p>
        </p:txBody>
      </p:sp>
      <p:sp>
        <p:nvSpPr>
          <p:cNvPr id="113667" name="Rectangle 3"/>
          <p:cNvSpPr>
            <a:spLocks noGrp="1" noChangeArrowheads="1"/>
          </p:cNvSpPr>
          <p:nvPr>
            <p:ph type="body" idx="1"/>
          </p:nvPr>
        </p:nvSpPr>
        <p:spPr/>
        <p:txBody>
          <a:bodyPr/>
          <a:lstStyle/>
          <a:p>
            <a:pPr eaLnBrk="1" hangingPunct="1"/>
            <a:endParaRPr lang="ru-RU" altLang="en-US"/>
          </a:p>
        </p:txBody>
      </p:sp>
      <p:pic>
        <p:nvPicPr>
          <p:cNvPr id="1136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654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ru-RU" altLang="en-US"/>
          </a:p>
        </p:txBody>
      </p:sp>
      <p:sp>
        <p:nvSpPr>
          <p:cNvPr id="103427" name="Rectangle 3"/>
          <p:cNvSpPr>
            <a:spLocks noGrp="1" noChangeArrowheads="1"/>
          </p:cNvSpPr>
          <p:nvPr>
            <p:ph type="body" idx="1"/>
          </p:nvPr>
        </p:nvSpPr>
        <p:spPr/>
        <p:txBody>
          <a:bodyPr/>
          <a:lstStyle/>
          <a:p>
            <a:pPr eaLnBrk="1" hangingPunct="1"/>
            <a:endParaRPr lang="ru-RU" altLang="en-US"/>
          </a:p>
        </p:txBody>
      </p:sp>
      <p:pic>
        <p:nvPicPr>
          <p:cNvPr id="1034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9035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0880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endParaRPr lang="ru-RU" altLang="en-US"/>
          </a:p>
        </p:txBody>
      </p:sp>
      <p:sp>
        <p:nvSpPr>
          <p:cNvPr id="115715" name="Rectangle 3"/>
          <p:cNvSpPr>
            <a:spLocks noGrp="1" noChangeArrowheads="1"/>
          </p:cNvSpPr>
          <p:nvPr>
            <p:ph type="body" idx="1"/>
          </p:nvPr>
        </p:nvSpPr>
        <p:spPr/>
        <p:txBody>
          <a:bodyPr/>
          <a:lstStyle/>
          <a:p>
            <a:pPr eaLnBrk="1" hangingPunct="1"/>
            <a:endParaRPr lang="ru-RU" altLang="en-US"/>
          </a:p>
        </p:txBody>
      </p:sp>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799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marL="0" indent="533400" algn="just">
              <a:lnSpc>
                <a:spcPts val="3000"/>
              </a:lnSpc>
              <a:spcAft>
                <a:spcPts val="600"/>
              </a:spcAft>
              <a:buNone/>
            </a:pPr>
            <a:r>
              <a:rPr lang="en-US" b="1" dirty="0">
                <a:effectLst/>
                <a:latin typeface="Times" panose="02020603050405020304" pitchFamily="18" charset="0"/>
                <a:ea typeface="Calibri" panose="020F0502020204030204" pitchFamily="34" charset="0"/>
                <a:cs typeface="Times" panose="02020603050405020304" pitchFamily="18" charset="0"/>
              </a:rPr>
              <a:t>5. </a:t>
            </a:r>
            <a:r>
              <a:rPr lang="en-US" b="1" dirty="0" err="1">
                <a:effectLst/>
                <a:latin typeface="Times" panose="02020603050405020304" pitchFamily="18" charset="0"/>
                <a:ea typeface="Calibri" panose="020F0502020204030204" pitchFamily="34" charset="0"/>
                <a:cs typeface="Times" panose="02020603050405020304" pitchFamily="18" charset="0"/>
              </a:rPr>
              <a:t>Ngoài</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ra</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các</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văn</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bản</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chỉ</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đạo</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của</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Đảng</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chính</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phủ</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UBND</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tỉnh</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về</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công</a:t>
            </a:r>
            <a:r>
              <a:rPr lang="en-US" b="1" dirty="0">
                <a:effectLst/>
                <a:latin typeface="Times" panose="02020603050405020304" pitchFamily="18" charset="0"/>
                <a:ea typeface="Calibri" panose="020F0502020204030204" pitchFamily="34" charset="0"/>
                <a:cs typeface="Times" panose="02020603050405020304" pitchFamily="18" charset="0"/>
              </a:rPr>
              <a:t> </a:t>
            </a:r>
            <a:r>
              <a:rPr lang="en-US" b="1" dirty="0" err="1">
                <a:effectLst/>
                <a:latin typeface="Times" panose="02020603050405020304" pitchFamily="18" charset="0"/>
                <a:ea typeface="Calibri" panose="020F0502020204030204" pitchFamily="34" charset="0"/>
                <a:cs typeface="Times" panose="02020603050405020304" pitchFamily="18" charset="0"/>
              </a:rPr>
              <a:t>tác</a:t>
            </a:r>
            <a:r>
              <a:rPr lang="en-US" b="1" dirty="0">
                <a:effectLst/>
                <a:latin typeface="Times" panose="02020603050405020304" pitchFamily="18" charset="0"/>
                <a:ea typeface="Calibri" panose="020F0502020204030204" pitchFamily="34" charset="0"/>
                <a:cs typeface="Times" panose="02020603050405020304" pitchFamily="18" charset="0"/>
              </a:rPr>
              <a:t> PCCC.</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0" indent="533400" algn="just">
              <a:lnSpc>
                <a:spcPts val="3000"/>
              </a:lnSpc>
              <a:spcAft>
                <a:spcPts val="600"/>
              </a:spcAft>
              <a:buNone/>
            </a:pP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Chỉ</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thị</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số</a:t>
            </a:r>
            <a:r>
              <a:rPr lang="en-US" dirty="0">
                <a:effectLst/>
                <a:latin typeface="Times" panose="02020603050405020304" pitchFamily="18" charset="0"/>
                <a:ea typeface="Calibri" panose="020F0502020204030204" pitchFamily="34" charset="0"/>
                <a:cs typeface="Times" panose="02020603050405020304" pitchFamily="18" charset="0"/>
              </a:rPr>
              <a:t> 47-CT/TW, </a:t>
            </a:r>
            <a:r>
              <a:rPr lang="en-US" dirty="0" err="1">
                <a:effectLst/>
                <a:latin typeface="Times" panose="02020603050405020304" pitchFamily="18" charset="0"/>
                <a:ea typeface="Calibri" panose="020F0502020204030204" pitchFamily="34" charset="0"/>
                <a:cs typeface="Times" panose="02020603050405020304" pitchFamily="18" charset="0"/>
              </a:rPr>
              <a:t>ngày</a:t>
            </a:r>
            <a:r>
              <a:rPr lang="en-US" dirty="0">
                <a:effectLst/>
                <a:latin typeface="Times" panose="02020603050405020304" pitchFamily="18" charset="0"/>
                <a:ea typeface="Calibri" panose="020F0502020204030204" pitchFamily="34" charset="0"/>
                <a:cs typeface="Times" panose="02020603050405020304" pitchFamily="18" charset="0"/>
              </a:rPr>
              <a:t> 25 </a:t>
            </a:r>
            <a:r>
              <a:rPr lang="en-US" dirty="0" err="1">
                <a:effectLst/>
                <a:latin typeface="Times" panose="02020603050405020304" pitchFamily="18" charset="0"/>
                <a:ea typeface="Calibri" panose="020F0502020204030204" pitchFamily="34" charset="0"/>
                <a:cs typeface="Times" panose="02020603050405020304" pitchFamily="18" charset="0"/>
              </a:rPr>
              <a:t>tháng</a:t>
            </a:r>
            <a:r>
              <a:rPr lang="en-US" dirty="0">
                <a:effectLst/>
                <a:latin typeface="Times" panose="02020603050405020304" pitchFamily="18" charset="0"/>
                <a:ea typeface="Calibri" panose="020F0502020204030204" pitchFamily="34" charset="0"/>
                <a:cs typeface="Times" panose="02020603050405020304" pitchFamily="18" charset="0"/>
              </a:rPr>
              <a:t> 6 </a:t>
            </a:r>
            <a:r>
              <a:rPr lang="en-US" dirty="0" err="1">
                <a:effectLst/>
                <a:latin typeface="Times" panose="02020603050405020304" pitchFamily="18" charset="0"/>
                <a:ea typeface="Calibri" panose="020F0502020204030204" pitchFamily="34" charset="0"/>
                <a:cs typeface="Times" panose="02020603050405020304" pitchFamily="18" charset="0"/>
              </a:rPr>
              <a:t>năm</a:t>
            </a:r>
            <a:r>
              <a:rPr lang="en-US" dirty="0">
                <a:effectLst/>
                <a:latin typeface="Times" panose="02020603050405020304" pitchFamily="18" charset="0"/>
                <a:ea typeface="Calibri" panose="020F0502020204030204" pitchFamily="34" charset="0"/>
                <a:cs typeface="Times" panose="02020603050405020304" pitchFamily="18" charset="0"/>
              </a:rPr>
              <a:t> 2015 </a:t>
            </a:r>
            <a:r>
              <a:rPr lang="en-US" dirty="0" err="1">
                <a:effectLst/>
                <a:latin typeface="Times" panose="02020603050405020304" pitchFamily="18" charset="0"/>
                <a:ea typeface="Calibri" panose="020F0502020204030204" pitchFamily="34" charset="0"/>
                <a:cs typeface="Times" panose="02020603050405020304" pitchFamily="18" charset="0"/>
              </a:rPr>
              <a:t>của</a:t>
            </a:r>
            <a:r>
              <a:rPr lang="en-US" dirty="0">
                <a:effectLst/>
                <a:latin typeface="Times" panose="02020603050405020304" pitchFamily="18" charset="0"/>
                <a:ea typeface="Calibri" panose="020F0502020204030204" pitchFamily="34" charset="0"/>
                <a:cs typeface="Times" panose="02020603050405020304" pitchFamily="18" charset="0"/>
              </a:rPr>
              <a:t> Ban </a:t>
            </a:r>
            <a:r>
              <a:rPr lang="en-US" dirty="0" err="1">
                <a:effectLst/>
                <a:latin typeface="Times" panose="02020603050405020304" pitchFamily="18" charset="0"/>
                <a:ea typeface="Calibri" panose="020F0502020204030204" pitchFamily="34" charset="0"/>
                <a:cs typeface="Times" panose="02020603050405020304" pitchFamily="18" charset="0"/>
              </a:rPr>
              <a:t>bí</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thư</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về</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tăng</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cường</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sự</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lãnh</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đạo</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của</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đảng</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đối</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với</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công</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tác</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phòng</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cháy</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chữa</a:t>
            </a:r>
            <a:r>
              <a:rPr lang="en-US" dirty="0">
                <a:effectLst/>
                <a:latin typeface="Times" panose="02020603050405020304" pitchFamily="18" charset="0"/>
                <a:ea typeface="Calibri" panose="020F0502020204030204" pitchFamily="34" charset="0"/>
                <a:cs typeface="Times" panose="02020603050405020304" pitchFamily="18" charset="0"/>
              </a:rPr>
              <a:t> </a:t>
            </a:r>
            <a:r>
              <a:rPr lang="en-US" dirty="0" err="1">
                <a:effectLst/>
                <a:latin typeface="Times" panose="02020603050405020304" pitchFamily="18" charset="0"/>
                <a:ea typeface="Calibri" panose="020F0502020204030204" pitchFamily="34" charset="0"/>
                <a:cs typeface="Times" panose="02020603050405020304" pitchFamily="18" charset="0"/>
              </a:rPr>
              <a:t>cháy</a:t>
            </a:r>
            <a:r>
              <a:rPr lang="en-US" dirty="0">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0" indent="533400" algn="just">
              <a:lnSpc>
                <a:spcPts val="3000"/>
              </a:lnSpc>
              <a:spcAft>
                <a:spcPts val="600"/>
              </a:spcAft>
              <a:buNone/>
            </a:pP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Kết</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luận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số</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02-KL/TW,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ngày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18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tháng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5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năm</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2021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Ban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chấp</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hành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trung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ươngvề</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tiếp</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tục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thực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hiện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chỉ</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thị</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số</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47-CT/TW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Ban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bí</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thư</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về</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tăng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cường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sự</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lãnh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đạo</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đảng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đối</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với</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công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phòng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cháy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chữa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cháy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0" indent="533400" algn="just">
              <a:lnSpc>
                <a:spcPts val="3000"/>
              </a:lnSpc>
              <a:spcAft>
                <a:spcPts val="600"/>
              </a:spcAft>
              <a:buNone/>
            </a:pP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Chỉ</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thị</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số</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01/CT-TTG,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ngày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03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tháng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01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năm</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2023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thủ</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tướng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chính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phủ</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về</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tăng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cường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công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phòng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cháy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chữa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cháy</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trong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tình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hình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mới</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0" indent="533400" algn="just">
              <a:lnSpc>
                <a:spcPts val="3000"/>
              </a:lnSpc>
              <a:spcAft>
                <a:spcPts val="600"/>
              </a:spcAft>
              <a:buNone/>
            </a:pP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highlight>
                  <a:srgbClr val="FFFF00"/>
                </a:highlight>
                <a:latin typeface="Times" panose="02020603050405020304" pitchFamily="18" charset="0"/>
                <a:ea typeface="Calibri" panose="020F0502020204030204" pitchFamily="34" charset="0"/>
                <a:cs typeface="Times" panose="02020603050405020304" pitchFamily="18" charset="0"/>
              </a:rPr>
              <a:t>Kế</a:t>
            </a:r>
            <a:r>
              <a:rPr lang="en-US" dirty="0">
                <a:solidFill>
                  <a:srgbClr val="000000"/>
                </a:solidFill>
                <a:effectLst/>
                <a:highlight>
                  <a:srgbClr val="FFFF00"/>
                </a:highligh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highlight>
                  <a:srgbClr val="FFFF00"/>
                </a:highlight>
                <a:latin typeface="Times" panose="02020603050405020304" pitchFamily="18" charset="0"/>
                <a:ea typeface="Calibri" panose="020F0502020204030204" pitchFamily="34" charset="0"/>
                <a:cs typeface="Times" panose="02020603050405020304" pitchFamily="18" charset="0"/>
              </a:rPr>
              <a:t>hoach</a:t>
            </a:r>
            <a:r>
              <a:rPr lang="en-US" dirty="0">
                <a:solidFill>
                  <a:srgbClr val="000000"/>
                </a:solidFill>
                <a:effectLst/>
                <a:highlight>
                  <a:srgbClr val="FFFF00"/>
                </a:highligh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highlight>
                  <a:srgbClr val="FFFF00"/>
                </a:highligh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UBND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tỉnh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về</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triển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khai</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thực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hiện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Chỉ</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thị</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số</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01/CT-</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TTg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của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Thủ</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tướng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chính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phủ</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0" indent="533400" algn="just">
              <a:lnSpc>
                <a:spcPts val="3000"/>
              </a:lnSpc>
              <a:spcAft>
                <a:spcPts val="600"/>
              </a:spcAft>
              <a:buNone/>
            </a:pP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Ngoài</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ra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hàng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năm</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UBND</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tỉnh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Nam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Định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đều</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ban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hành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Kế</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hoạch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thực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hiện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nhiệm</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vụ</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công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PCCC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và</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CNCH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chỉ</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đạo</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Sở</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ban,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ngành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UBND</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huyện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TP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thực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hiện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công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tác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PCCC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và</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CNCH</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theo</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chức</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năng</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nhiệm</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vụ</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địa</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bàn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quản</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lý</a:t>
            </a: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endParaRPr lang="vi-VN" dirty="0"/>
          </a:p>
        </p:txBody>
      </p:sp>
    </p:spTree>
    <p:extLst>
      <p:ext uri="{BB962C8B-B14F-4D97-AF65-F5344CB8AC3E}">
        <p14:creationId xmlns:p14="http://schemas.microsoft.com/office/powerpoint/2010/main" val="1205014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endParaRPr lang="ru-RU" altLang="en-US"/>
          </a:p>
        </p:txBody>
      </p:sp>
      <p:sp>
        <p:nvSpPr>
          <p:cNvPr id="114691" name="Rectangle 3"/>
          <p:cNvSpPr>
            <a:spLocks noGrp="1" noChangeArrowheads="1"/>
          </p:cNvSpPr>
          <p:nvPr>
            <p:ph type="body" idx="1"/>
          </p:nvPr>
        </p:nvSpPr>
        <p:spPr/>
        <p:txBody>
          <a:bodyPr/>
          <a:lstStyle/>
          <a:p>
            <a:pPr eaLnBrk="1" hangingPunct="1"/>
            <a:endParaRPr lang="ru-RU" altLang="en-US"/>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776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endParaRPr lang="ru-RU" altLang="en-US"/>
          </a:p>
        </p:txBody>
      </p:sp>
      <p:sp>
        <p:nvSpPr>
          <p:cNvPr id="109571" name="Rectangle 3"/>
          <p:cNvSpPr>
            <a:spLocks noGrp="1" noChangeArrowheads="1"/>
          </p:cNvSpPr>
          <p:nvPr>
            <p:ph type="body" idx="1"/>
          </p:nvPr>
        </p:nvSpPr>
        <p:spPr/>
        <p:txBody>
          <a:bodyPr/>
          <a:lstStyle/>
          <a:p>
            <a:pPr eaLnBrk="1" hangingPunct="1"/>
            <a:endParaRPr lang="ru-RU" altLang="en-US"/>
          </a:p>
        </p:txBody>
      </p:sp>
      <p:pic>
        <p:nvPicPr>
          <p:cNvPr id="1095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3738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 descr="C:\Users\dell\Downloads\chăn chống cháy.png">
            <a:extLst>
              <a:ext uri="{FF2B5EF4-FFF2-40B4-BE49-F238E27FC236}">
                <a16:creationId xmlns:a16="http://schemas.microsoft.com/office/drawing/2014/main" id="{5FB840A8-0F05-81BD-EA48-B7CCABA05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53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78797BA0-ADB5-2B3C-7F60-AC5B92BAEC23}"/>
              </a:ext>
            </a:extLst>
          </p:cNvPr>
          <p:cNvSpPr>
            <a:spLocks noGrp="1" noChangeArrowheads="1"/>
          </p:cNvSpPr>
          <p:nvPr>
            <p:ph sz="quarter" idx="4294967295"/>
          </p:nvPr>
        </p:nvSpPr>
        <p:spPr>
          <a:xfrm>
            <a:off x="1524000" y="2"/>
            <a:ext cx="9153150" cy="1647825"/>
          </a:xfrm>
        </p:spPr>
        <p:txBody>
          <a:bodyPr>
            <a:normAutofit/>
          </a:bodyPr>
          <a:lstStyle/>
          <a:p>
            <a:pPr algn="ctr" eaLnBrk="1" fontAlgn="auto" hangingPunct="1">
              <a:buFont typeface="Wingdings" pitchFamily="2" charset="2"/>
              <a:buNone/>
              <a:defRPr/>
            </a:pPr>
            <a:r>
              <a:rPr lang="en-US" sz="3600" b="1">
                <a:solidFill>
                  <a:srgbClr val="FFFF00"/>
                </a:solidFill>
                <a:latin typeface="Arial" pitchFamily="34" charset="0"/>
                <a:cs typeface="Arial" pitchFamily="34" charset="0"/>
              </a:rPr>
              <a:t>    </a:t>
            </a:r>
            <a:r>
              <a:rPr lang="en-US" sz="3600" b="1" spc="50">
                <a:ln w="12700" cmpd="sng">
                  <a:solidFill>
                    <a:schemeClr val="accent6">
                      <a:satMod val="120000"/>
                      <a:shade val="80000"/>
                    </a:schemeClr>
                  </a:solidFill>
                  <a:prstDash val="solid"/>
                </a:ln>
                <a:solidFill>
                  <a:srgbClr val="FFFF00"/>
                </a:solidFill>
                <a:effectLst>
                  <a:glow rad="53100">
                    <a:schemeClr val="accent6">
                      <a:satMod val="180000"/>
                      <a:alpha val="30000"/>
                    </a:schemeClr>
                  </a:glow>
                  <a:outerShdw blurRad="38100" dist="38100" dir="2700000" algn="tl">
                    <a:srgbClr val="000000">
                      <a:alpha val="43137"/>
                    </a:srgbClr>
                  </a:outerShdw>
                </a:effectLst>
                <a:latin typeface="Arial" pitchFamily="34" charset="0"/>
                <a:cs typeface="Arial" pitchFamily="34" charset="0"/>
              </a:rPr>
              <a:t>Sử dụng tấm vải chống cháy chùm lên người và băng qua</a:t>
            </a:r>
            <a:endParaRPr lang="vi-VN" sz="3600" b="1" spc="50" dirty="0">
              <a:ln w="12700" cmpd="sng">
                <a:solidFill>
                  <a:schemeClr val="accent6">
                    <a:satMod val="120000"/>
                    <a:shade val="80000"/>
                  </a:schemeClr>
                </a:solidFill>
                <a:prstDash val="solid"/>
              </a:ln>
              <a:solidFill>
                <a:srgbClr val="FFFF00"/>
              </a:solidFill>
              <a:effectLst>
                <a:glow rad="53100">
                  <a:schemeClr val="accent6">
                    <a:satMod val="180000"/>
                    <a:alpha val="30000"/>
                  </a:schemeClr>
                </a:glow>
                <a:outerShdw blurRad="38100" dist="38100" dir="2700000" algn="tl">
                  <a:srgbClr val="000000">
                    <a:alpha val="43137"/>
                  </a:srgbClr>
                </a:outerShdw>
              </a:effectLst>
              <a:cs typeface="Arial" pitchFamily="34" charset="0"/>
            </a:endParaRPr>
          </a:p>
          <a:p>
            <a:pPr algn="ctr" eaLnBrk="1" fontAlgn="auto" hangingPunct="1">
              <a:buFont typeface="Wingdings" pitchFamily="2" charset="2"/>
              <a:buNone/>
              <a:defRPr/>
            </a:pPr>
            <a:endParaRPr lang="en-US" b="1" dirty="0">
              <a:solidFill>
                <a:srgbClr val="FF0000"/>
              </a:solidFill>
              <a:latin typeface=".VnArial" pitchFamily="34" charset="0"/>
            </a:endParaRPr>
          </a:p>
        </p:txBody>
      </p:sp>
      <p:pic>
        <p:nvPicPr>
          <p:cNvPr id="11269" name="Picture 5" descr="C:\Users\dell\Downloads\Fire-Blanket-1.0-X-1.0M-FS100-FlameStop-HIGH-1.png">
            <a:extLst>
              <a:ext uri="{FF2B5EF4-FFF2-40B4-BE49-F238E27FC236}">
                <a16:creationId xmlns:a16="http://schemas.microsoft.com/office/drawing/2014/main" id="{C0243719-99FC-A1C2-8AB0-59860B463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1"/>
            <a:ext cx="4732338"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17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fad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2209800" y="685800"/>
            <a:ext cx="7772400" cy="5410200"/>
          </a:xfrm>
        </p:spPr>
        <p:txBody>
          <a:bodyPr/>
          <a:lstStyle/>
          <a:p>
            <a:pPr>
              <a:buFontTx/>
              <a:buNone/>
            </a:pPr>
            <a:r>
              <a:rPr lang="en-US" sz="3600">
                <a:solidFill>
                  <a:srgbClr val="0070C0"/>
                </a:solidFill>
                <a:latin typeface="Times New Roman" pitchFamily="18" charset="0"/>
              </a:rPr>
              <a:t>Hướng di chuyển thoát nạn khi không còn tầm quan sát.</a:t>
            </a:r>
          </a:p>
        </p:txBody>
      </p:sp>
      <p:sp>
        <p:nvSpPr>
          <p:cNvPr id="63491" name="Line 4"/>
          <p:cNvSpPr>
            <a:spLocks noChangeShapeType="1"/>
          </p:cNvSpPr>
          <p:nvPr/>
        </p:nvSpPr>
        <p:spPr bwMode="auto">
          <a:xfrm>
            <a:off x="2895600" y="2667000"/>
            <a:ext cx="4343400" cy="0"/>
          </a:xfrm>
          <a:prstGeom prst="line">
            <a:avLst/>
          </a:prstGeom>
          <a:noFill/>
          <a:ln w="57150" cmpd="thinThick">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2" name="Line 6"/>
          <p:cNvSpPr>
            <a:spLocks noChangeShapeType="1"/>
          </p:cNvSpPr>
          <p:nvPr/>
        </p:nvSpPr>
        <p:spPr bwMode="auto">
          <a:xfrm>
            <a:off x="2895600" y="5257800"/>
            <a:ext cx="4343400" cy="0"/>
          </a:xfrm>
          <a:prstGeom prst="line">
            <a:avLst/>
          </a:prstGeom>
          <a:noFill/>
          <a:ln w="57150" cmpd="thickThin">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3" name="Line 7"/>
          <p:cNvSpPr>
            <a:spLocks noChangeShapeType="1"/>
          </p:cNvSpPr>
          <p:nvPr/>
        </p:nvSpPr>
        <p:spPr bwMode="auto">
          <a:xfrm>
            <a:off x="2895600" y="2667000"/>
            <a:ext cx="0" cy="914400"/>
          </a:xfrm>
          <a:prstGeom prst="line">
            <a:avLst/>
          </a:prstGeom>
          <a:noFill/>
          <a:ln w="57150" cmpd="thinThick">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4" name="Line 8"/>
          <p:cNvSpPr>
            <a:spLocks noChangeShapeType="1"/>
          </p:cNvSpPr>
          <p:nvPr/>
        </p:nvSpPr>
        <p:spPr bwMode="auto">
          <a:xfrm>
            <a:off x="2895600" y="4343400"/>
            <a:ext cx="0" cy="914400"/>
          </a:xfrm>
          <a:prstGeom prst="line">
            <a:avLst/>
          </a:prstGeom>
          <a:noFill/>
          <a:ln w="57150" cmpd="thinThick">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5" name="Line 9"/>
          <p:cNvSpPr>
            <a:spLocks noChangeShapeType="1"/>
          </p:cNvSpPr>
          <p:nvPr/>
        </p:nvSpPr>
        <p:spPr bwMode="auto">
          <a:xfrm>
            <a:off x="7239000" y="2667000"/>
            <a:ext cx="0" cy="914400"/>
          </a:xfrm>
          <a:prstGeom prst="line">
            <a:avLst/>
          </a:prstGeom>
          <a:noFill/>
          <a:ln w="57150" cmpd="thinThick">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6" name="Line 10"/>
          <p:cNvSpPr>
            <a:spLocks noChangeShapeType="1"/>
          </p:cNvSpPr>
          <p:nvPr/>
        </p:nvSpPr>
        <p:spPr bwMode="auto">
          <a:xfrm>
            <a:off x="7239000" y="4343400"/>
            <a:ext cx="0" cy="914400"/>
          </a:xfrm>
          <a:prstGeom prst="line">
            <a:avLst/>
          </a:prstGeom>
          <a:noFill/>
          <a:ln w="57150" cmpd="thinThick">
            <a:solidFill>
              <a:schemeClr val="tx1"/>
            </a:solidFill>
            <a:round/>
            <a:headEnd/>
            <a:tailEnd/>
          </a:ln>
        </p:spPr>
        <p:txBody>
          <a:bodyPr/>
          <a:lstStyle/>
          <a:p>
            <a:pPr fontAlgn="base">
              <a:spcBef>
                <a:spcPct val="0"/>
              </a:spcBef>
              <a:spcAft>
                <a:spcPct val="0"/>
              </a:spcAft>
            </a:pPr>
            <a:endParaRPr lang="vi-VN">
              <a:solidFill>
                <a:prstClr val="black"/>
              </a:solidFill>
              <a:latin typeface="Arial" charset="0"/>
              <a:cs typeface="Arial" charset="0"/>
            </a:endParaRPr>
          </a:p>
        </p:txBody>
      </p:sp>
      <p:sp>
        <p:nvSpPr>
          <p:cNvPr id="63497" name="AutoShape 11"/>
          <p:cNvSpPr>
            <a:spLocks noChangeArrowheads="1"/>
          </p:cNvSpPr>
          <p:nvPr/>
        </p:nvSpPr>
        <p:spPr bwMode="auto">
          <a:xfrm>
            <a:off x="4191000" y="2590800"/>
            <a:ext cx="2133600" cy="1676400"/>
          </a:xfrm>
          <a:prstGeom prst="irregularSeal2">
            <a:avLst/>
          </a:prstGeom>
          <a:solidFill>
            <a:srgbClr val="FF0000"/>
          </a:solidFill>
          <a:ln w="9525">
            <a:solidFill>
              <a:srgbClr val="FF0000"/>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498" name="Oval 12"/>
          <p:cNvSpPr>
            <a:spLocks noChangeArrowheads="1"/>
          </p:cNvSpPr>
          <p:nvPr/>
        </p:nvSpPr>
        <p:spPr bwMode="auto">
          <a:xfrm>
            <a:off x="3124200" y="32004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499" name="Oval 13"/>
          <p:cNvSpPr>
            <a:spLocks noChangeArrowheads="1"/>
          </p:cNvSpPr>
          <p:nvPr/>
        </p:nvSpPr>
        <p:spPr bwMode="auto">
          <a:xfrm>
            <a:off x="4114800" y="28194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0" name="Oval 14"/>
          <p:cNvSpPr>
            <a:spLocks noChangeArrowheads="1"/>
          </p:cNvSpPr>
          <p:nvPr/>
        </p:nvSpPr>
        <p:spPr bwMode="auto">
          <a:xfrm>
            <a:off x="3505200" y="28194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1" name="Oval 15"/>
          <p:cNvSpPr>
            <a:spLocks noChangeArrowheads="1"/>
          </p:cNvSpPr>
          <p:nvPr/>
        </p:nvSpPr>
        <p:spPr bwMode="auto">
          <a:xfrm>
            <a:off x="3733800" y="3657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2" name="Oval 16"/>
          <p:cNvSpPr>
            <a:spLocks noChangeArrowheads="1"/>
          </p:cNvSpPr>
          <p:nvPr/>
        </p:nvSpPr>
        <p:spPr bwMode="auto">
          <a:xfrm>
            <a:off x="3962400" y="4800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3" name="Oval 17"/>
          <p:cNvSpPr>
            <a:spLocks noChangeArrowheads="1"/>
          </p:cNvSpPr>
          <p:nvPr/>
        </p:nvSpPr>
        <p:spPr bwMode="auto">
          <a:xfrm>
            <a:off x="3505200" y="48768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4" name="Oval 18"/>
          <p:cNvSpPr>
            <a:spLocks noChangeArrowheads="1"/>
          </p:cNvSpPr>
          <p:nvPr/>
        </p:nvSpPr>
        <p:spPr bwMode="auto">
          <a:xfrm>
            <a:off x="3429000" y="41910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5" name="Oval 22"/>
          <p:cNvSpPr>
            <a:spLocks noChangeArrowheads="1"/>
          </p:cNvSpPr>
          <p:nvPr/>
        </p:nvSpPr>
        <p:spPr bwMode="auto">
          <a:xfrm>
            <a:off x="4953000" y="4800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6" name="Oval 23"/>
          <p:cNvSpPr>
            <a:spLocks noChangeArrowheads="1"/>
          </p:cNvSpPr>
          <p:nvPr/>
        </p:nvSpPr>
        <p:spPr bwMode="auto">
          <a:xfrm>
            <a:off x="5943600" y="47244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7" name="Oval 24"/>
          <p:cNvSpPr>
            <a:spLocks noChangeArrowheads="1"/>
          </p:cNvSpPr>
          <p:nvPr/>
        </p:nvSpPr>
        <p:spPr bwMode="auto">
          <a:xfrm>
            <a:off x="6477000" y="4800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8" name="Oval 25"/>
          <p:cNvSpPr>
            <a:spLocks noChangeArrowheads="1"/>
          </p:cNvSpPr>
          <p:nvPr/>
        </p:nvSpPr>
        <p:spPr bwMode="auto">
          <a:xfrm>
            <a:off x="6400800" y="41148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09" name="Oval 27"/>
          <p:cNvSpPr>
            <a:spLocks noChangeArrowheads="1"/>
          </p:cNvSpPr>
          <p:nvPr/>
        </p:nvSpPr>
        <p:spPr bwMode="auto">
          <a:xfrm>
            <a:off x="6553200" y="2895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0" name="AutoShape 28"/>
          <p:cNvSpPr>
            <a:spLocks noChangeArrowheads="1"/>
          </p:cNvSpPr>
          <p:nvPr/>
        </p:nvSpPr>
        <p:spPr bwMode="auto">
          <a:xfrm>
            <a:off x="2095500" y="3716628"/>
            <a:ext cx="533400" cy="245772"/>
          </a:xfrm>
          <a:prstGeom prst="leftArrow">
            <a:avLst>
              <a:gd name="adj1" fmla="val 50000"/>
              <a:gd name="adj2" fmla="val 35000"/>
            </a:avLst>
          </a:pr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1" name="AutoShape 29"/>
          <p:cNvSpPr>
            <a:spLocks noChangeArrowheads="1"/>
          </p:cNvSpPr>
          <p:nvPr/>
        </p:nvSpPr>
        <p:spPr bwMode="auto">
          <a:xfrm rot="10800000">
            <a:off x="7302321" y="3733800"/>
            <a:ext cx="533400" cy="381000"/>
          </a:xfrm>
          <a:prstGeom prst="leftArrow">
            <a:avLst>
              <a:gd name="adj1" fmla="val 50000"/>
              <a:gd name="adj2" fmla="val 35000"/>
            </a:avLst>
          </a:pr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2" name="AutoShape 30"/>
          <p:cNvSpPr>
            <a:spLocks noChangeArrowheads="1"/>
          </p:cNvSpPr>
          <p:nvPr/>
        </p:nvSpPr>
        <p:spPr bwMode="auto">
          <a:xfrm>
            <a:off x="6629400" y="46482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72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25" y="0"/>
                </a:moveTo>
                <a:lnTo>
                  <a:pt x="11250" y="7200"/>
                </a:lnTo>
                <a:lnTo>
                  <a:pt x="14336" y="7200"/>
                </a:lnTo>
                <a:lnTo>
                  <a:pt x="14336" y="16726"/>
                </a:lnTo>
                <a:lnTo>
                  <a:pt x="0" y="16726"/>
                </a:lnTo>
                <a:lnTo>
                  <a:pt x="0" y="21600"/>
                </a:lnTo>
                <a:lnTo>
                  <a:pt x="18514" y="21600"/>
                </a:lnTo>
                <a:lnTo>
                  <a:pt x="18514" y="7200"/>
                </a:lnTo>
                <a:lnTo>
                  <a:pt x="21600" y="7200"/>
                </a:lnTo>
                <a:close/>
              </a:path>
            </a:pathLst>
          </a:cu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3" name="AutoShape 31"/>
          <p:cNvSpPr>
            <a:spLocks noChangeArrowheads="1"/>
          </p:cNvSpPr>
          <p:nvPr/>
        </p:nvSpPr>
        <p:spPr bwMode="auto">
          <a:xfrm rot="10800000">
            <a:off x="2971800" y="28194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72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25" y="0"/>
                </a:moveTo>
                <a:lnTo>
                  <a:pt x="11250" y="7200"/>
                </a:lnTo>
                <a:lnTo>
                  <a:pt x="14336" y="7200"/>
                </a:lnTo>
                <a:lnTo>
                  <a:pt x="14336" y="16726"/>
                </a:lnTo>
                <a:lnTo>
                  <a:pt x="0" y="16726"/>
                </a:lnTo>
                <a:lnTo>
                  <a:pt x="0" y="21600"/>
                </a:lnTo>
                <a:lnTo>
                  <a:pt x="18514" y="21600"/>
                </a:lnTo>
                <a:lnTo>
                  <a:pt x="18514" y="7200"/>
                </a:lnTo>
                <a:lnTo>
                  <a:pt x="21600" y="7200"/>
                </a:lnTo>
                <a:close/>
              </a:path>
            </a:pathLst>
          </a:cu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4" name="AutoShape 32"/>
          <p:cNvSpPr>
            <a:spLocks noChangeArrowheads="1"/>
          </p:cNvSpPr>
          <p:nvPr/>
        </p:nvSpPr>
        <p:spPr bwMode="auto">
          <a:xfrm rot="21576209" flipH="1">
            <a:off x="3048000" y="4700588"/>
            <a:ext cx="457200" cy="4048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72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25" y="0"/>
                </a:moveTo>
                <a:lnTo>
                  <a:pt x="11250" y="7200"/>
                </a:lnTo>
                <a:lnTo>
                  <a:pt x="14336" y="7200"/>
                </a:lnTo>
                <a:lnTo>
                  <a:pt x="14336" y="16726"/>
                </a:lnTo>
                <a:lnTo>
                  <a:pt x="0" y="16726"/>
                </a:lnTo>
                <a:lnTo>
                  <a:pt x="0" y="21600"/>
                </a:lnTo>
                <a:lnTo>
                  <a:pt x="18514" y="21600"/>
                </a:lnTo>
                <a:lnTo>
                  <a:pt x="18514" y="7200"/>
                </a:lnTo>
                <a:lnTo>
                  <a:pt x="21600" y="7200"/>
                </a:lnTo>
                <a:close/>
              </a:path>
            </a:pathLst>
          </a:cu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5" name="AutoShape 33"/>
          <p:cNvSpPr>
            <a:spLocks noChangeArrowheads="1"/>
          </p:cNvSpPr>
          <p:nvPr/>
        </p:nvSpPr>
        <p:spPr bwMode="auto">
          <a:xfrm flipV="1">
            <a:off x="6705600" y="28956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6726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25" y="0"/>
                </a:moveTo>
                <a:lnTo>
                  <a:pt x="11250" y="7200"/>
                </a:lnTo>
                <a:lnTo>
                  <a:pt x="14336" y="7200"/>
                </a:lnTo>
                <a:lnTo>
                  <a:pt x="14336" y="16726"/>
                </a:lnTo>
                <a:lnTo>
                  <a:pt x="0" y="16726"/>
                </a:lnTo>
                <a:lnTo>
                  <a:pt x="0" y="21600"/>
                </a:lnTo>
                <a:lnTo>
                  <a:pt x="18514" y="21600"/>
                </a:lnTo>
                <a:lnTo>
                  <a:pt x="18514" y="7200"/>
                </a:lnTo>
                <a:lnTo>
                  <a:pt x="21600" y="7200"/>
                </a:lnTo>
                <a:close/>
              </a:path>
            </a:pathLst>
          </a:cu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6" name="Oval 34"/>
          <p:cNvSpPr>
            <a:spLocks noChangeArrowheads="1"/>
          </p:cNvSpPr>
          <p:nvPr/>
        </p:nvSpPr>
        <p:spPr bwMode="auto">
          <a:xfrm>
            <a:off x="5410200" y="41910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7" name="Oval 35"/>
          <p:cNvSpPr>
            <a:spLocks noChangeArrowheads="1"/>
          </p:cNvSpPr>
          <p:nvPr/>
        </p:nvSpPr>
        <p:spPr bwMode="auto">
          <a:xfrm>
            <a:off x="5715000" y="39624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8" name="Oval 36"/>
          <p:cNvSpPr>
            <a:spLocks noChangeArrowheads="1"/>
          </p:cNvSpPr>
          <p:nvPr/>
        </p:nvSpPr>
        <p:spPr bwMode="auto">
          <a:xfrm>
            <a:off x="4114800" y="44196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19" name="Oval 37"/>
          <p:cNvSpPr>
            <a:spLocks noChangeArrowheads="1"/>
          </p:cNvSpPr>
          <p:nvPr/>
        </p:nvSpPr>
        <p:spPr bwMode="auto">
          <a:xfrm>
            <a:off x="4419600" y="4191000"/>
            <a:ext cx="76200" cy="304800"/>
          </a:xfrm>
          <a:prstGeom prst="ellipse">
            <a:avLst/>
          </a:prstGeom>
          <a:solidFill>
            <a:srgbClr val="1AFC70"/>
          </a:solidFill>
          <a:ln w="9525">
            <a:solidFill>
              <a:schemeClr val="tx1"/>
            </a:solidFill>
            <a:round/>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
        <p:nvSpPr>
          <p:cNvPr id="63520" name="Text Box 38"/>
          <p:cNvSpPr txBox="1">
            <a:spLocks noChangeArrowheads="1"/>
          </p:cNvSpPr>
          <p:nvPr/>
        </p:nvSpPr>
        <p:spPr bwMode="auto">
          <a:xfrm>
            <a:off x="8305800" y="3352803"/>
            <a:ext cx="1143000" cy="2062163"/>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3200">
                <a:solidFill>
                  <a:srgbClr val="0000CC"/>
                </a:solidFill>
                <a:latin typeface="Times New Roman" pitchFamily="18" charset="0"/>
                <a:cs typeface="Arial" charset="0"/>
              </a:rPr>
              <a:t>Khu vực an toàn</a:t>
            </a:r>
          </a:p>
        </p:txBody>
      </p:sp>
      <p:sp>
        <p:nvSpPr>
          <p:cNvPr id="33" name="AutoShape 28"/>
          <p:cNvSpPr>
            <a:spLocks noChangeArrowheads="1"/>
          </p:cNvSpPr>
          <p:nvPr/>
        </p:nvSpPr>
        <p:spPr bwMode="auto">
          <a:xfrm rot="10800000">
            <a:off x="3695700" y="2764128"/>
            <a:ext cx="533400" cy="245772"/>
          </a:xfrm>
          <a:prstGeom prst="leftArrow">
            <a:avLst>
              <a:gd name="adj1" fmla="val 50000"/>
              <a:gd name="adj2" fmla="val 35000"/>
            </a:avLst>
          </a:prstGeom>
          <a:solidFill>
            <a:srgbClr val="0066FF"/>
          </a:solidFill>
          <a:ln w="9525">
            <a:solidFill>
              <a:schemeClr val="tx1"/>
            </a:solidFill>
            <a:miter lim="800000"/>
            <a:headEnd/>
            <a:tailEnd/>
          </a:ln>
        </p:spPr>
        <p:txBody>
          <a:bodyPr wrap="none" anchor="ctr"/>
          <a:lstStyle/>
          <a:p>
            <a:pPr eaLnBrk="0" fontAlgn="base" hangingPunct="0">
              <a:spcBef>
                <a:spcPct val="0"/>
              </a:spcBef>
              <a:spcAft>
                <a:spcPct val="0"/>
              </a:spcAft>
            </a:pPr>
            <a:endParaRPr lang="vi-VN">
              <a:solidFill>
                <a:prstClr val="black"/>
              </a:solidFill>
              <a:latin typeface="Arial" charset="0"/>
              <a:cs typeface="Arial" charset="0"/>
            </a:endParaRPr>
          </a:p>
        </p:txBody>
      </p:sp>
    </p:spTree>
    <p:extLst>
      <p:ext uri="{BB962C8B-B14F-4D97-AF65-F5344CB8AC3E}">
        <p14:creationId xmlns:p14="http://schemas.microsoft.com/office/powerpoint/2010/main" val="21810447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300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ppt_w</p:attrName>
                                        </p:attrNameLst>
                                      </p:cBhvr>
                                      <p:tavLst>
                                        <p:tav tm="0" fmla="#ppt_w*sin(2.5*pi*$)">
                                          <p:val>
                                            <p:fltVal val="0"/>
                                          </p:val>
                                        </p:tav>
                                        <p:tav tm="100000">
                                          <p:val>
                                            <p:fltVal val="1"/>
                                          </p:val>
                                        </p:tav>
                                      </p:tavLst>
                                    </p:anim>
                                    <p:anim calcmode="lin" valueType="num">
                                      <p:cBhvr>
                                        <p:cTn id="9" dur="2000" fill="hold"/>
                                        <p:tgtEl>
                                          <p:spTgt spid="33"/>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3513"/>
                                        </p:tgtEl>
                                        <p:attrNameLst>
                                          <p:attrName>style.visibility</p:attrName>
                                        </p:attrNameLst>
                                      </p:cBhvr>
                                      <p:to>
                                        <p:strVal val="visible"/>
                                      </p:to>
                                    </p:set>
                                    <p:anim calcmode="lin" valueType="num">
                                      <p:cBhvr additive="base">
                                        <p:cTn id="14" dur="500" fill="hold"/>
                                        <p:tgtEl>
                                          <p:spTgt spid="63513"/>
                                        </p:tgtEl>
                                        <p:attrNameLst>
                                          <p:attrName>ppt_x</p:attrName>
                                        </p:attrNameLst>
                                      </p:cBhvr>
                                      <p:tavLst>
                                        <p:tav tm="0">
                                          <p:val>
                                            <p:strVal val="#ppt_x"/>
                                          </p:val>
                                        </p:tav>
                                        <p:tav tm="100000">
                                          <p:val>
                                            <p:strVal val="#ppt_x"/>
                                          </p:val>
                                        </p:tav>
                                      </p:tavLst>
                                    </p:anim>
                                    <p:anim calcmode="lin" valueType="num">
                                      <p:cBhvr additive="base">
                                        <p:cTn id="15" dur="500" fill="hold"/>
                                        <p:tgtEl>
                                          <p:spTgt spid="635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3514"/>
                                        </p:tgtEl>
                                        <p:attrNameLst>
                                          <p:attrName>style.visibility</p:attrName>
                                        </p:attrNameLst>
                                      </p:cBhvr>
                                      <p:to>
                                        <p:strVal val="visible"/>
                                      </p:to>
                                    </p:set>
                                    <p:anim calcmode="lin" valueType="num">
                                      <p:cBhvr additive="base">
                                        <p:cTn id="18" dur="500" fill="hold"/>
                                        <p:tgtEl>
                                          <p:spTgt spid="63514"/>
                                        </p:tgtEl>
                                        <p:attrNameLst>
                                          <p:attrName>ppt_x</p:attrName>
                                        </p:attrNameLst>
                                      </p:cBhvr>
                                      <p:tavLst>
                                        <p:tav tm="0">
                                          <p:val>
                                            <p:strVal val="#ppt_x"/>
                                          </p:val>
                                        </p:tav>
                                        <p:tav tm="100000">
                                          <p:val>
                                            <p:strVal val="#ppt_x"/>
                                          </p:val>
                                        </p:tav>
                                      </p:tavLst>
                                    </p:anim>
                                    <p:anim calcmode="lin" valueType="num">
                                      <p:cBhvr additive="base">
                                        <p:cTn id="19" dur="500" fill="hold"/>
                                        <p:tgtEl>
                                          <p:spTgt spid="635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63510"/>
                                        </p:tgtEl>
                                        <p:attrNameLst>
                                          <p:attrName>style.visibility</p:attrName>
                                        </p:attrNameLst>
                                      </p:cBhvr>
                                      <p:to>
                                        <p:strVal val="visible"/>
                                      </p:to>
                                    </p:set>
                                    <p:anim calcmode="lin" valueType="num">
                                      <p:cBhvr additive="base">
                                        <p:cTn id="22" dur="500" fill="hold"/>
                                        <p:tgtEl>
                                          <p:spTgt spid="63510"/>
                                        </p:tgtEl>
                                        <p:attrNameLst>
                                          <p:attrName>ppt_x</p:attrName>
                                        </p:attrNameLst>
                                      </p:cBhvr>
                                      <p:tavLst>
                                        <p:tav tm="0">
                                          <p:val>
                                            <p:strVal val="#ppt_x"/>
                                          </p:val>
                                        </p:tav>
                                        <p:tav tm="100000">
                                          <p:val>
                                            <p:strVal val="#ppt_x"/>
                                          </p:val>
                                        </p:tav>
                                      </p:tavLst>
                                    </p:anim>
                                    <p:anim calcmode="lin" valueType="num">
                                      <p:cBhvr additive="base">
                                        <p:cTn id="23" dur="500" fill="hold"/>
                                        <p:tgtEl>
                                          <p:spTgt spid="635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3515"/>
                                        </p:tgtEl>
                                        <p:attrNameLst>
                                          <p:attrName>style.visibility</p:attrName>
                                        </p:attrNameLst>
                                      </p:cBhvr>
                                      <p:to>
                                        <p:strVal val="visible"/>
                                      </p:to>
                                    </p:set>
                                    <p:anim calcmode="lin" valueType="num">
                                      <p:cBhvr additive="base">
                                        <p:cTn id="26" dur="500" fill="hold"/>
                                        <p:tgtEl>
                                          <p:spTgt spid="63515"/>
                                        </p:tgtEl>
                                        <p:attrNameLst>
                                          <p:attrName>ppt_x</p:attrName>
                                        </p:attrNameLst>
                                      </p:cBhvr>
                                      <p:tavLst>
                                        <p:tav tm="0">
                                          <p:val>
                                            <p:strVal val="#ppt_x"/>
                                          </p:val>
                                        </p:tav>
                                        <p:tav tm="100000">
                                          <p:val>
                                            <p:strVal val="#ppt_x"/>
                                          </p:val>
                                        </p:tav>
                                      </p:tavLst>
                                    </p:anim>
                                    <p:anim calcmode="lin" valueType="num">
                                      <p:cBhvr additive="base">
                                        <p:cTn id="27" dur="500" fill="hold"/>
                                        <p:tgtEl>
                                          <p:spTgt spid="635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3512"/>
                                        </p:tgtEl>
                                        <p:attrNameLst>
                                          <p:attrName>style.visibility</p:attrName>
                                        </p:attrNameLst>
                                      </p:cBhvr>
                                      <p:to>
                                        <p:strVal val="visible"/>
                                      </p:to>
                                    </p:set>
                                    <p:anim calcmode="lin" valueType="num">
                                      <p:cBhvr additive="base">
                                        <p:cTn id="30" dur="500" fill="hold"/>
                                        <p:tgtEl>
                                          <p:spTgt spid="63512"/>
                                        </p:tgtEl>
                                        <p:attrNameLst>
                                          <p:attrName>ppt_x</p:attrName>
                                        </p:attrNameLst>
                                      </p:cBhvr>
                                      <p:tavLst>
                                        <p:tav tm="0">
                                          <p:val>
                                            <p:strVal val="#ppt_x"/>
                                          </p:val>
                                        </p:tav>
                                        <p:tav tm="100000">
                                          <p:val>
                                            <p:strVal val="#ppt_x"/>
                                          </p:val>
                                        </p:tav>
                                      </p:tavLst>
                                    </p:anim>
                                    <p:anim calcmode="lin" valueType="num">
                                      <p:cBhvr additive="base">
                                        <p:cTn id="31" dur="500" fill="hold"/>
                                        <p:tgtEl>
                                          <p:spTgt spid="6351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3511"/>
                                        </p:tgtEl>
                                        <p:attrNameLst>
                                          <p:attrName>style.visibility</p:attrName>
                                        </p:attrNameLst>
                                      </p:cBhvr>
                                      <p:to>
                                        <p:strVal val="visible"/>
                                      </p:to>
                                    </p:set>
                                    <p:anim calcmode="lin" valueType="num">
                                      <p:cBhvr additive="base">
                                        <p:cTn id="34" dur="500" fill="hold"/>
                                        <p:tgtEl>
                                          <p:spTgt spid="63511"/>
                                        </p:tgtEl>
                                        <p:attrNameLst>
                                          <p:attrName>ppt_x</p:attrName>
                                        </p:attrNameLst>
                                      </p:cBhvr>
                                      <p:tavLst>
                                        <p:tav tm="0">
                                          <p:val>
                                            <p:strVal val="#ppt_x"/>
                                          </p:val>
                                        </p:tav>
                                        <p:tav tm="100000">
                                          <p:val>
                                            <p:strVal val="#ppt_x"/>
                                          </p:val>
                                        </p:tav>
                                      </p:tavLst>
                                    </p:anim>
                                    <p:anim calcmode="lin" valueType="num">
                                      <p:cBhvr additive="base">
                                        <p:cTn id="35" dur="500" fill="hold"/>
                                        <p:tgtEl>
                                          <p:spTgt spid="635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0" grpId="0" animBg="1"/>
      <p:bldP spid="63511" grpId="0" animBg="1"/>
      <p:bldP spid="63512" grpId="0" animBg="1"/>
      <p:bldP spid="63513" grpId="0" animBg="1"/>
      <p:bldP spid="63514" grpId="0" animBg="1"/>
      <p:bldP spid="63515" grpId="0"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1879600" y="304803"/>
            <a:ext cx="8331200" cy="955675"/>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gn="l">
              <a:spcBef>
                <a:spcPct val="20000"/>
              </a:spcBef>
              <a:buClr>
                <a:schemeClr val="hlink"/>
              </a:buClr>
              <a:buChar char="•"/>
              <a:defRPr sz="3200">
                <a:solidFill>
                  <a:schemeClr val="tx1"/>
                </a:solidFill>
                <a:latin typeface="Arial Black" panose="020B0A04020102020204" pitchFamily="34" charset="0"/>
              </a:defRPr>
            </a:lvl1pPr>
            <a:lvl2pPr marL="742950" indent="-285750" algn="l">
              <a:spcBef>
                <a:spcPct val="20000"/>
              </a:spcBef>
              <a:buClr>
                <a:schemeClr val="folHlink"/>
              </a:buClr>
              <a:buChar char="•"/>
              <a:defRPr sz="2800">
                <a:solidFill>
                  <a:schemeClr val="tx1"/>
                </a:solidFill>
                <a:latin typeface="Arial Black" panose="020B0A04020102020204" pitchFamily="34" charset="0"/>
              </a:defRPr>
            </a:lvl2pPr>
            <a:lvl3pPr marL="1143000" indent="-228600" algn="l">
              <a:spcBef>
                <a:spcPct val="20000"/>
              </a:spcBef>
              <a:buChar char="•"/>
              <a:defRPr sz="2400">
                <a:solidFill>
                  <a:schemeClr val="tx1"/>
                </a:solidFill>
                <a:latin typeface="Arial Black" panose="020B0A04020102020204" pitchFamily="34" charset="0"/>
              </a:defRPr>
            </a:lvl3pPr>
            <a:lvl4pPr marL="1600200" indent="-228600" algn="l">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lgn="l">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zh-CN" sz="2800" b="1">
                <a:latin typeface="Times New Roman" panose="02020603050405020304" pitchFamily="18" charset="0"/>
                <a:ea typeface="PMingLiU" panose="02020500000000000000" pitchFamily="18" charset="-120"/>
                <a:cs typeface="Times New Roman" panose="02020603050405020304" pitchFamily="18" charset="0"/>
              </a:rPr>
              <a:t>Trường hợp bạn đã bị </a:t>
            </a:r>
          </a:p>
          <a:p>
            <a:pPr algn="ctr">
              <a:spcBef>
                <a:spcPct val="0"/>
              </a:spcBef>
              <a:buClrTx/>
              <a:buFontTx/>
              <a:buNone/>
            </a:pPr>
            <a:r>
              <a:rPr lang="en-US" altLang="zh-CN" sz="2800" b="1">
                <a:latin typeface="Times New Roman" panose="02020603050405020304" pitchFamily="18" charset="0"/>
                <a:ea typeface="PMingLiU" panose="02020500000000000000" pitchFamily="18" charset="-120"/>
                <a:cs typeface="Times New Roman" panose="02020603050405020304" pitchFamily="18" charset="0"/>
              </a:rPr>
              <a:t>ngọn lửa bén vào người thì ta phải làm gì?</a:t>
            </a:r>
          </a:p>
        </p:txBody>
      </p:sp>
      <p:pic>
        <p:nvPicPr>
          <p:cNvPr id="123907" name="Picture 3" descr="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981203"/>
            <a:ext cx="4267200"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908" name="Group 4"/>
          <p:cNvGrpSpPr>
            <a:grpSpLocks/>
          </p:cNvGrpSpPr>
          <p:nvPr/>
        </p:nvGrpSpPr>
        <p:grpSpPr bwMode="auto">
          <a:xfrm>
            <a:off x="6477000" y="1981200"/>
            <a:ext cx="4191000" cy="4038600"/>
            <a:chOff x="2880" y="1438"/>
            <a:chExt cx="2880" cy="2874"/>
          </a:xfrm>
        </p:grpSpPr>
        <p:pic>
          <p:nvPicPr>
            <p:cNvPr id="123909" name="Picture 5" descr="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438"/>
              <a:ext cx="28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6"/>
            <p:cNvSpPr>
              <a:spLocks noRot="1" noChangeArrowheads="1"/>
            </p:cNvSpPr>
            <p:nvPr/>
          </p:nvSpPr>
          <p:spPr bwMode="auto">
            <a:xfrm>
              <a:off x="3648" y="1728"/>
              <a:ext cx="168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lr>
                  <a:schemeClr val="hlink"/>
                </a:buClr>
                <a:buChar char="•"/>
                <a:defRPr sz="3200">
                  <a:solidFill>
                    <a:schemeClr val="tx1"/>
                  </a:solidFill>
                  <a:latin typeface="Arial Black" panose="020B0A04020102020204" pitchFamily="34" charset="0"/>
                </a:defRPr>
              </a:lvl1pPr>
              <a:lvl2pPr marL="742950" indent="-285750" algn="l">
                <a:spcBef>
                  <a:spcPct val="20000"/>
                </a:spcBef>
                <a:buClr>
                  <a:schemeClr val="folHlink"/>
                </a:buClr>
                <a:buChar char="•"/>
                <a:defRPr sz="2800">
                  <a:solidFill>
                    <a:schemeClr val="tx1"/>
                  </a:solidFill>
                  <a:latin typeface="Arial Black" panose="020B0A04020102020204" pitchFamily="34" charset="0"/>
                </a:defRPr>
              </a:lvl2pPr>
              <a:lvl3pPr marL="1143000" indent="-228600" algn="l">
                <a:spcBef>
                  <a:spcPct val="20000"/>
                </a:spcBef>
                <a:buChar char="•"/>
                <a:defRPr sz="2400">
                  <a:solidFill>
                    <a:schemeClr val="tx1"/>
                  </a:solidFill>
                  <a:latin typeface="Arial Black" panose="020B0A04020102020204" pitchFamily="34" charset="0"/>
                </a:defRPr>
              </a:lvl3pPr>
              <a:lvl4pPr marL="1600200" indent="-228600" algn="l">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lgn="l">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buClr>
                  <a:srgbClr val="D2611C"/>
                </a:buClr>
                <a:buFontTx/>
                <a:buNone/>
              </a:pPr>
              <a:r>
                <a:rPr lang="en-US" altLang="en-US" sz="2800" b="1">
                  <a:solidFill>
                    <a:srgbClr val="FF3300"/>
                  </a:solidFill>
                  <a:latin typeface=".VnTime" panose="020B7200000000000000" pitchFamily="34" charset="0"/>
                </a:rPr>
                <a:t>Kh«ng ch¹y</a:t>
              </a:r>
              <a:r>
                <a:rPr lang="en-US" altLang="en-US" sz="2400" b="1">
                  <a:solidFill>
                    <a:srgbClr val="FF3300"/>
                  </a:solidFill>
                  <a:latin typeface=".VnTime" panose="020B7200000000000000" pitchFamily="34" charset="0"/>
                </a:rPr>
                <a:t> </a:t>
              </a:r>
            </a:p>
          </p:txBody>
        </p:sp>
      </p:grpSp>
    </p:spTree>
    <p:extLst>
      <p:ext uri="{BB962C8B-B14F-4D97-AF65-F5344CB8AC3E}">
        <p14:creationId xmlns:p14="http://schemas.microsoft.com/office/powerpoint/2010/main" val="3694460584"/>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1000"/>
                                        <p:tgtEl>
                                          <p:spTgt spid="123908"/>
                                        </p:tgtEl>
                                      </p:cBhvr>
                                    </p:animEffect>
                                    <p:anim calcmode="lin" valueType="num">
                                      <p:cBhvr>
                                        <p:cTn id="8" dur="1000" fill="hold"/>
                                        <p:tgtEl>
                                          <p:spTgt spid="123908"/>
                                        </p:tgtEl>
                                        <p:attrNameLst>
                                          <p:attrName>ppt_x</p:attrName>
                                        </p:attrNameLst>
                                      </p:cBhvr>
                                      <p:tavLst>
                                        <p:tav tm="0">
                                          <p:val>
                                            <p:strVal val="#ppt_x"/>
                                          </p:val>
                                        </p:tav>
                                        <p:tav tm="100000">
                                          <p:val>
                                            <p:strVal val="#ppt_x"/>
                                          </p:val>
                                        </p:tav>
                                      </p:tavLst>
                                    </p:anim>
                                    <p:anim calcmode="lin" valueType="num">
                                      <p:cBhvr>
                                        <p:cTn id="9" dur="1000" fill="hold"/>
                                        <p:tgtEl>
                                          <p:spTgt spid="1239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981200" y="274638"/>
            <a:ext cx="8229600" cy="944562"/>
          </a:xfrm>
        </p:spPr>
        <p:txBody>
          <a:bodyPr/>
          <a:lstStyle/>
          <a:p>
            <a:pPr eaLnBrk="1" fontAlgn="auto" hangingPunct="1">
              <a:spcAft>
                <a:spcPts val="0"/>
              </a:spcAft>
              <a:defRPr/>
            </a:pPr>
            <a:r>
              <a:rPr lang="en-US" sz="3600" b="1">
                <a:solidFill>
                  <a:srgbClr val="FF0000"/>
                </a:solidFill>
                <a:latin typeface="Times New Roman" pitchFamily="18" charset="0"/>
                <a:cs typeface="Times New Roman" pitchFamily="18" charset="0"/>
              </a:rPr>
              <a:t>khi lửa bắt cháy vào quần áo.</a:t>
            </a:r>
          </a:p>
        </p:txBody>
      </p:sp>
      <p:pic>
        <p:nvPicPr>
          <p:cNvPr id="70659" name="Picture 3"/>
          <p:cNvPicPr>
            <a:picLocks noGrp="1" noChangeAspect="1" noChangeArrowheads="1"/>
          </p:cNvPicPr>
          <p:nvPr>
            <p:ph sz="quarter" idx="1"/>
          </p:nvPr>
        </p:nvPicPr>
        <p:blipFill>
          <a:blip r:embed="rId2"/>
          <a:srcRect/>
          <a:stretch>
            <a:fillRect/>
          </a:stretch>
        </p:blipFill>
        <p:spPr>
          <a:xfrm>
            <a:off x="3379791" y="1600203"/>
            <a:ext cx="4670425" cy="4873625"/>
          </a:xfrm>
        </p:spPr>
      </p:pic>
    </p:spTree>
    <p:extLst>
      <p:ext uri="{BB962C8B-B14F-4D97-AF65-F5344CB8AC3E}">
        <p14:creationId xmlns:p14="http://schemas.microsoft.com/office/powerpoint/2010/main" val="19396566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C:\Users\dell\Downloads\kỹ-năng-thoát-hiểm-cháy-chung-cư-nhà-cao-tầng.jpg">
            <a:extLst>
              <a:ext uri="{FF2B5EF4-FFF2-40B4-BE49-F238E27FC236}">
                <a16:creationId xmlns:a16="http://schemas.microsoft.com/office/drawing/2014/main" id="{72C8F7A9-0402-549D-4428-84A872BE5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4" descr="C:\Users\dell\Downloads\smoke_PNG55245.png">
            <a:extLst>
              <a:ext uri="{FF2B5EF4-FFF2-40B4-BE49-F238E27FC236}">
                <a16:creationId xmlns:a16="http://schemas.microsoft.com/office/drawing/2014/main" id="{32E05B93-75BD-FB00-A2A3-921916176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734050"/>
            <a:ext cx="10231438" cy="931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Picture 4" descr="C:\Users\dell\Downloads\smoke_PNG55245.png">
            <a:extLst>
              <a:ext uri="{FF2B5EF4-FFF2-40B4-BE49-F238E27FC236}">
                <a16:creationId xmlns:a16="http://schemas.microsoft.com/office/drawing/2014/main" id="{09188D45-BA8B-972B-E37B-BF22FBE97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3494088"/>
            <a:ext cx="10229850" cy="931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4" descr="C:\Users\dell\Downloads\smoke_PNG55245.png">
            <a:extLst>
              <a:ext uri="{FF2B5EF4-FFF2-40B4-BE49-F238E27FC236}">
                <a16:creationId xmlns:a16="http://schemas.microsoft.com/office/drawing/2014/main" id="{AE53879F-F534-024B-AB7F-D6ED403B9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5326063"/>
            <a:ext cx="10229850" cy="9312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a:extLst>
              <a:ext uri="{FF2B5EF4-FFF2-40B4-BE49-F238E27FC236}">
                <a16:creationId xmlns:a16="http://schemas.microsoft.com/office/drawing/2014/main" id="{0A058C31-47F1-92DA-080E-BFCD8DE36A1C}"/>
              </a:ext>
            </a:extLst>
          </p:cNvPr>
          <p:cNvSpPr>
            <a:spLocks noRot="1" noChangeArrowheads="1"/>
          </p:cNvSpPr>
          <p:nvPr/>
        </p:nvSpPr>
        <p:spPr bwMode="auto">
          <a:xfrm>
            <a:off x="1524000" y="985838"/>
            <a:ext cx="9144000" cy="1600200"/>
          </a:xfrm>
          <a:prstGeom prst="rect">
            <a:avLst/>
          </a:prstGeom>
          <a:noFill/>
          <a:ln w="9525">
            <a:noFill/>
            <a:miter lim="800000"/>
            <a:headEnd/>
            <a:tailEnd/>
          </a:ln>
          <a:effectLst/>
        </p:spPr>
        <p:txBody>
          <a:bodyPr/>
          <a:lstStyle/>
          <a:p>
            <a:pPr marL="342900" indent="-342900" algn="ctr">
              <a:buSzPct val="80000"/>
              <a:defRPr/>
            </a:pPr>
            <a:r>
              <a:rPr lang="en-US" sz="3600" dirty="0">
                <a:solidFill>
                  <a:srgbClr val="FF0000"/>
                </a:solidFill>
                <a:effectLst>
                  <a:outerShdw blurRad="38100" dist="38100" dir="2700000" algn="tl">
                    <a:srgbClr val="000000"/>
                  </a:outerShdw>
                </a:effectLst>
              </a:rPr>
              <a:t>  TRƯỜNG HỢP KHÔNG THỂ </a:t>
            </a:r>
            <a:r>
              <a:rPr lang="en-US" sz="3600">
                <a:solidFill>
                  <a:srgbClr val="FF0000"/>
                </a:solidFill>
                <a:effectLst>
                  <a:outerShdw blurRad="38100" dist="38100" dir="2700000" algn="tl">
                    <a:srgbClr val="000000"/>
                  </a:outerShdw>
                </a:effectLst>
              </a:rPr>
              <a:t>THOÁT </a:t>
            </a:r>
          </a:p>
          <a:p>
            <a:pPr marL="342900" indent="-342900" algn="ctr">
              <a:buSzPct val="80000"/>
              <a:defRPr/>
            </a:pPr>
            <a:r>
              <a:rPr lang="en-US" sz="3600">
                <a:solidFill>
                  <a:srgbClr val="FF0000"/>
                </a:solidFill>
                <a:effectLst>
                  <a:outerShdw blurRad="38100" dist="38100" dir="2700000" algn="tl">
                    <a:srgbClr val="000000"/>
                  </a:outerShdw>
                </a:effectLst>
              </a:rPr>
              <a:t>RA NGOÀI </a:t>
            </a:r>
            <a:endParaRPr lang="en-US" sz="3600" dirty="0">
              <a:solidFill>
                <a:srgbClr val="FF0000"/>
              </a:solidFill>
              <a:effectLst>
                <a:outerShdw blurRad="38100" dist="38100" dir="2700000" algn="tl">
                  <a:srgbClr val="000000"/>
                </a:outerShdw>
              </a:effectLst>
            </a:endParaRPr>
          </a:p>
        </p:txBody>
      </p:sp>
    </p:spTree>
  </p:cSld>
  <p:clrMapOvr>
    <a:masterClrMapping/>
  </p:clrMapOvr>
  <p:transition advTm="2055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Administrator\Desktop\tẻtretretert\dfdsfdsfsd.png">
            <a:extLst>
              <a:ext uri="{FF2B5EF4-FFF2-40B4-BE49-F238E27FC236}">
                <a16:creationId xmlns:a16="http://schemas.microsoft.com/office/drawing/2014/main" id="{842DE057-8FEB-95CD-4E8B-3B8F9961E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Lo go PCCC">
            <a:extLst>
              <a:ext uri="{FF2B5EF4-FFF2-40B4-BE49-F238E27FC236}">
                <a16:creationId xmlns:a16="http://schemas.microsoft.com/office/drawing/2014/main" id="{FD9147EC-86A0-ED22-3C2B-2B44A95B7102}"/>
              </a:ext>
            </a:extLst>
          </p:cNvPr>
          <p:cNvPicPr>
            <a:picLocks noChangeAspect="1" noChangeArrowheads="1"/>
          </p:cNvPicPr>
          <p:nvPr/>
        </p:nvPicPr>
        <p:blipFill>
          <a:blip r:embed="rId3" cstate="print"/>
          <a:srcRect/>
          <a:stretch>
            <a:fillRect/>
          </a:stretch>
        </p:blipFill>
        <p:spPr bwMode="auto">
          <a:xfrm>
            <a:off x="1524001" y="1"/>
            <a:ext cx="599843" cy="660533"/>
          </a:xfrm>
          <a:prstGeom prst="rect">
            <a:avLst/>
          </a:prstGeom>
          <a:noFill/>
          <a:effectLst>
            <a:reflection blurRad="6350" stA="50000" endA="300" endPos="55500" dist="101600" dir="5400000" sy="-100000" algn="bl" rotWithShape="0"/>
          </a:effectLst>
        </p:spPr>
      </p:pic>
      <p:sp>
        <p:nvSpPr>
          <p:cNvPr id="140292" name="Rectangle 3">
            <a:extLst>
              <a:ext uri="{FF2B5EF4-FFF2-40B4-BE49-F238E27FC236}">
                <a16:creationId xmlns:a16="http://schemas.microsoft.com/office/drawing/2014/main" id="{AA0B3075-1103-B179-8090-5E2E2DF1D2C6}"/>
              </a:ext>
            </a:extLst>
          </p:cNvPr>
          <p:cNvSpPr>
            <a:spLocks noChangeArrowheads="1"/>
          </p:cNvSpPr>
          <p:nvPr/>
        </p:nvSpPr>
        <p:spPr bwMode="auto">
          <a:xfrm>
            <a:off x="7847014" y="6457950"/>
            <a:ext cx="2681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Bef>
                <a:spcPct val="0"/>
              </a:spcBef>
              <a:spcAft>
                <a:spcPct val="0"/>
              </a:spcAft>
              <a:buClrTx/>
              <a:buSzTx/>
              <a:buFontTx/>
              <a:buNone/>
            </a:pPr>
            <a:r>
              <a:rPr lang="en-US" altLang="en-US" sz="2000" b="1">
                <a:solidFill>
                  <a:srgbClr val="FF0000"/>
                </a:solidFill>
                <a:latin typeface="Times New Roman" panose="02020603050405020304" pitchFamily="18" charset="0"/>
              </a:rPr>
              <a:t>Trung úy Bùi Văn Văn</a:t>
            </a:r>
          </a:p>
        </p:txBody>
      </p:sp>
      <p:sp>
        <p:nvSpPr>
          <p:cNvPr id="140293" name="Date Placeholder 6">
            <a:extLst>
              <a:ext uri="{FF2B5EF4-FFF2-40B4-BE49-F238E27FC236}">
                <a16:creationId xmlns:a16="http://schemas.microsoft.com/office/drawing/2014/main" id="{8E854D1A-FB93-66E2-764B-0E2A6F70E347}"/>
              </a:ext>
            </a:extLst>
          </p:cNvPr>
          <p:cNvSpPr>
            <a:spLocks noGrp="1"/>
          </p:cNvSpPr>
          <p:nvPr>
            <p:ph type="dt" sz="quarter" idx="10"/>
          </p:nvPr>
        </p:nvSpPr>
        <p:spPr bwMode="auto">
          <a:xfrm>
            <a:off x="9993313" y="-254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spcBef>
                <a:spcPct val="0"/>
              </a:spcBef>
              <a:spcAft>
                <a:spcPct val="0"/>
              </a:spcAft>
              <a:buClrTx/>
              <a:buSzTx/>
              <a:buFontTx/>
              <a:buNone/>
            </a:pPr>
            <a:fld id="{274E3FDC-3BD0-4C21-94F8-EB5DEAA85705}" type="datetime12">
              <a:rPr lang="vi-VN" altLang="en-US" sz="1400">
                <a:solidFill>
                  <a:srgbClr val="FF0000"/>
                </a:solidFill>
                <a:latin typeface="Times" panose="02020603050405020304" pitchFamily="18" charset="0"/>
                <a:cs typeface="Arial" panose="020B0604020202020204" pitchFamily="34" charset="0"/>
              </a:rPr>
              <a:pPr>
                <a:spcBef>
                  <a:spcPct val="0"/>
                </a:spcBef>
                <a:spcAft>
                  <a:spcPct val="0"/>
                </a:spcAft>
                <a:buClrTx/>
                <a:buSzTx/>
                <a:buFontTx/>
                <a:buNone/>
              </a:pPr>
              <a:t>15:40</a:t>
            </a:fld>
            <a:endParaRPr lang="vi-VN" altLang="en-US" sz="1400">
              <a:solidFill>
                <a:srgbClr val="FF0000"/>
              </a:solidFill>
              <a:latin typeface="Times" panose="02020603050405020304" pitchFamily="18" charset="0"/>
              <a:cs typeface="Arial" panose="020B0604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dell\Downloads\LifeSafetyHouse-OurJacksonHome-8.jpg">
            <a:extLst>
              <a:ext uri="{FF2B5EF4-FFF2-40B4-BE49-F238E27FC236}">
                <a16:creationId xmlns:a16="http://schemas.microsoft.com/office/drawing/2014/main" id="{58393BA6-3159-269D-3E7C-B765F92E1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C:\Users\dell\Downloads\home-safety-fire-prevention-Thick-Smoke-Billowing-In-Room_large.png">
            <a:extLst>
              <a:ext uri="{FF2B5EF4-FFF2-40B4-BE49-F238E27FC236}">
                <a16:creationId xmlns:a16="http://schemas.microsoft.com/office/drawing/2014/main" id="{9D5267FB-207D-7189-3729-E09E1466D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769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Users\dell\Downloads\towel-under-the-door-marijuana-weed.jpg">
            <a:extLst>
              <a:ext uri="{FF2B5EF4-FFF2-40B4-BE49-F238E27FC236}">
                <a16:creationId xmlns:a16="http://schemas.microsoft.com/office/drawing/2014/main" id="{5995F1B6-C967-1767-B880-23AFA85B2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1"/>
            <a:ext cx="91630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446532AE-C2B1-95D3-5A1D-3A82DA3DC562}"/>
              </a:ext>
            </a:extLst>
          </p:cNvPr>
          <p:cNvSpPr>
            <a:spLocks noRot="1" noChangeArrowheads="1"/>
          </p:cNvSpPr>
          <p:nvPr/>
        </p:nvSpPr>
        <p:spPr bwMode="auto">
          <a:xfrm>
            <a:off x="1514475" y="1000125"/>
            <a:ext cx="9144000" cy="1600200"/>
          </a:xfrm>
          <a:prstGeom prst="rect">
            <a:avLst/>
          </a:prstGeom>
          <a:noFill/>
          <a:ln w="9525">
            <a:noFill/>
            <a:miter lim="800000"/>
            <a:headEnd/>
            <a:tailEnd/>
          </a:ln>
          <a:effectLst/>
        </p:spPr>
        <p:txBody>
          <a:bodyPr/>
          <a:lstStyle/>
          <a:p>
            <a:pPr marL="342900" indent="-342900" algn="ctr">
              <a:buSzPct val="80000"/>
              <a:defRPr/>
            </a:pPr>
            <a:r>
              <a:rPr lang="en-US" dirty="0">
                <a:solidFill>
                  <a:srgbClr val="FFFF00"/>
                </a:solidFill>
                <a:effectLst>
                  <a:outerShdw blurRad="38100" dist="38100" dir="2700000" algn="tl">
                    <a:srgbClr val="000000"/>
                  </a:outerShdw>
                </a:effectLst>
              </a:rPr>
              <a:t>  </a:t>
            </a:r>
            <a:r>
              <a:rPr lang="en-US" sz="2400" dirty="0">
                <a:solidFill>
                  <a:srgbClr val="FE9202"/>
                </a:solidFill>
                <a:effectLst>
                  <a:outerShdw blurRad="38100" dist="38100" dir="2700000" algn="tl">
                    <a:srgbClr val="000000"/>
                  </a:outerShdw>
                </a:effectLst>
              </a:rPr>
              <a:t>CHÈN </a:t>
            </a:r>
            <a:r>
              <a:rPr lang="en-US" sz="2400" dirty="0">
                <a:solidFill>
                  <a:srgbClr val="FF0000"/>
                </a:solidFill>
                <a:effectLst>
                  <a:outerShdw blurRad="38100" dist="38100" dir="2700000" algn="tl">
                    <a:srgbClr val="000000"/>
                  </a:outerShdw>
                </a:effectLst>
              </a:rPr>
              <a:t>KHĂN ẨM </a:t>
            </a:r>
            <a:r>
              <a:rPr lang="en-US" sz="2400" dirty="0">
                <a:solidFill>
                  <a:srgbClr val="FE9202"/>
                </a:solidFill>
                <a:effectLst>
                  <a:outerShdw blurRad="38100" dist="38100" dir="2700000" algn="tl">
                    <a:srgbClr val="000000"/>
                  </a:outerShdw>
                </a:effectLst>
              </a:rPr>
              <a:t>VÀO </a:t>
            </a:r>
            <a:r>
              <a:rPr lang="en-US" sz="2400" dirty="0">
                <a:solidFill>
                  <a:srgbClr val="FF0000"/>
                </a:solidFill>
                <a:effectLst>
                  <a:outerShdw blurRad="38100" dist="38100" dir="2700000" algn="tl">
                    <a:srgbClr val="000000"/>
                  </a:outerShdw>
                </a:effectLst>
              </a:rPr>
              <a:t>CÁC KHE CỬA </a:t>
            </a:r>
            <a:r>
              <a:rPr lang="en-US" sz="2400" dirty="0">
                <a:solidFill>
                  <a:srgbClr val="FE9202"/>
                </a:solidFill>
                <a:effectLst>
                  <a:outerShdw blurRad="38100" dist="38100" dir="2700000" algn="tl">
                    <a:srgbClr val="000000"/>
                  </a:outerShdw>
                </a:effectLst>
              </a:rPr>
              <a:t>ĐỂ NGĂN KHÓI</a:t>
            </a:r>
          </a:p>
        </p:txBody>
      </p:sp>
      <p:pic>
        <p:nvPicPr>
          <p:cNvPr id="13" name="Picture 7" descr="C:\Users\dell\Downloads\35-cello-tape.png">
            <a:extLst>
              <a:ext uri="{FF2B5EF4-FFF2-40B4-BE49-F238E27FC236}">
                <a16:creationId xmlns:a16="http://schemas.microsoft.com/office/drawing/2014/main" id="{1692294E-2E3B-067F-2DCB-C9232CEB4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3" y="-315913"/>
            <a:ext cx="5802312" cy="773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xplosion 2 13">
            <a:extLst>
              <a:ext uri="{FF2B5EF4-FFF2-40B4-BE49-F238E27FC236}">
                <a16:creationId xmlns:a16="http://schemas.microsoft.com/office/drawing/2014/main" id="{BFF197B8-37EC-4639-57D5-07B4BDC90749}"/>
              </a:ext>
            </a:extLst>
          </p:cNvPr>
          <p:cNvSpPr/>
          <p:nvPr/>
        </p:nvSpPr>
        <p:spPr>
          <a:xfrm>
            <a:off x="1667557" y="782115"/>
            <a:ext cx="4275739" cy="3456687"/>
          </a:xfrm>
          <a:prstGeom prst="irregularSeal2">
            <a:avLst/>
          </a:prstGeom>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000" cap="all"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cs typeface="Arial" pitchFamily="34" charset="0"/>
              </a:rPr>
              <a:t>Băng</a:t>
            </a:r>
            <a:r>
              <a:rPr lang="en-US" sz="2000" cap="all"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Arial" pitchFamily="34" charset="0"/>
                <a:cs typeface="Arial" pitchFamily="34" charset="0"/>
              </a:rPr>
              <a:t> </a:t>
            </a:r>
            <a:r>
              <a:rPr lang="en-US" sz="2000" cap="all" dirty="0" err="1">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Arial" pitchFamily="34" charset="0"/>
                <a:cs typeface="Arial" pitchFamily="34" charset="0"/>
              </a:rPr>
              <a:t>dính</a:t>
            </a:r>
            <a:endParaRPr lang="en-US" sz="2000" cap="all" dirty="0">
              <a:ln w="9000" cmpd="sng">
                <a:solidFill>
                  <a:schemeClr val="accent4">
                    <a:shade val="50000"/>
                    <a:satMod val="120000"/>
                  </a:schemeClr>
                </a:solidFill>
                <a:prstDash val="solid"/>
              </a:ln>
              <a:solidFill>
                <a:srgbClr val="FFFF00"/>
              </a:solidFill>
              <a:effectLst>
                <a:outerShdw blurRad="38100" dist="38100" dir="2700000" algn="tl">
                  <a:srgbClr val="000000">
                    <a:alpha val="43137"/>
                  </a:srgbClr>
                </a:outerShdw>
                <a:reflection blurRad="12700" stA="28000" endPos="45000" dist="1000" dir="5400000" sy="-100000" algn="bl" rotWithShape="0"/>
              </a:effectLst>
              <a:latin typeface="Arial" pitchFamily="34" charset="0"/>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5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fade">
                                      <p:cBhvr>
                                        <p:cTn id="12" dur="500"/>
                                        <p:tgtEl>
                                          <p:spTgt spid="153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365"/>
                                        </p:tgtEl>
                                        <p:attrNameLst>
                                          <p:attrName>style.visibility</p:attrName>
                                        </p:attrNameLst>
                                      </p:cBhvr>
                                      <p:to>
                                        <p:strVal val="visible"/>
                                      </p:to>
                                    </p:set>
                                    <p:animEffect transition="in" filter="fade">
                                      <p:cBhvr>
                                        <p:cTn id="17" dur="500"/>
                                        <p:tgtEl>
                                          <p:spTgt spid="153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338" name="Picture 2" descr="D:\VIDEO PCCC\TUYEN TRUYEN1\1380251403-lam-sao-de-thoat-khoi-nha-cao-tang-dang-chay-anh-7.jpg">
            <a:extLst>
              <a:ext uri="{FF2B5EF4-FFF2-40B4-BE49-F238E27FC236}">
                <a16:creationId xmlns:a16="http://schemas.microsoft.com/office/drawing/2014/main" id="{6A98CCFC-C031-8989-0591-D6BB4A37B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81076"/>
            <a:ext cx="868680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2">
            <a:extLst>
              <a:ext uri="{FF2B5EF4-FFF2-40B4-BE49-F238E27FC236}">
                <a16:creationId xmlns:a16="http://schemas.microsoft.com/office/drawing/2014/main" id="{E9055AA8-16FF-704B-6D90-A20FCAD891B1}"/>
              </a:ext>
            </a:extLst>
          </p:cNvPr>
          <p:cNvSpPr txBox="1">
            <a:spLocks noRot="1" noChangeArrowheads="1"/>
          </p:cNvSpPr>
          <p:nvPr/>
        </p:nvSpPr>
        <p:spPr bwMode="auto">
          <a:xfrm>
            <a:off x="1752600" y="260351"/>
            <a:ext cx="4953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Aft>
                <a:spcPct val="0"/>
              </a:spcAft>
              <a:buClrTx/>
              <a:buSzTx/>
              <a:buFont typeface="Arial" panose="020B0604020202020204" pitchFamily="34" charset="0"/>
              <a:buChar char="•"/>
            </a:pPr>
            <a:r>
              <a:rPr lang="en-US" altLang="en-US" sz="3200" b="1" i="1">
                <a:solidFill>
                  <a:srgbClr val="FF0000"/>
                </a:solidFill>
                <a:latin typeface="Times New Roman" panose="02020603050405020304" pitchFamily="18" charset="0"/>
                <a:cs typeface="Times New Roman" panose="02020603050405020304" pitchFamily="18" charset="0"/>
              </a:rPr>
              <a:t>Không được nhảy</a:t>
            </a:r>
          </a:p>
        </p:txBody>
      </p:sp>
      <p:pic>
        <p:nvPicPr>
          <p:cNvPr id="142340" name="Picture 3" descr="Lo go PCCC">
            <a:extLst>
              <a:ext uri="{FF2B5EF4-FFF2-40B4-BE49-F238E27FC236}">
                <a16:creationId xmlns:a16="http://schemas.microsoft.com/office/drawing/2014/main" id="{5FA0A415-8E38-F777-2A35-1BF9691B282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Date Placeholder 6">
            <a:extLst>
              <a:ext uri="{FF2B5EF4-FFF2-40B4-BE49-F238E27FC236}">
                <a16:creationId xmlns:a16="http://schemas.microsoft.com/office/drawing/2014/main" id="{1C4E0890-2784-F273-3717-23D480B52547}"/>
              </a:ext>
            </a:extLst>
          </p:cNvPr>
          <p:cNvSpPr>
            <a:spLocks noGrp="1"/>
          </p:cNvSpPr>
          <p:nvPr>
            <p:ph type="dt" sz="quarter" idx="14"/>
          </p:nvPr>
        </p:nvSpPr>
        <p:spPr bwMode="auto">
          <a:xfrm>
            <a:off x="9993313" y="-254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spcBef>
                <a:spcPct val="0"/>
              </a:spcBef>
              <a:spcAft>
                <a:spcPct val="0"/>
              </a:spcAft>
              <a:buClrTx/>
              <a:buSzTx/>
              <a:buFontTx/>
              <a:buNone/>
            </a:pPr>
            <a:fld id="{B8B1453D-77D9-4C8A-81E3-9C6E6359BBFE}" type="datetime12">
              <a:rPr lang="vi-VN" altLang="en-US" sz="1400">
                <a:solidFill>
                  <a:srgbClr val="FF0000"/>
                </a:solidFill>
                <a:latin typeface="Times" panose="02020603050405020304" pitchFamily="18" charset="0"/>
                <a:cs typeface="Arial" panose="020B0604020202020204" pitchFamily="34" charset="0"/>
              </a:rPr>
              <a:pPr>
                <a:spcBef>
                  <a:spcPct val="0"/>
                </a:spcBef>
                <a:spcAft>
                  <a:spcPct val="0"/>
                </a:spcAft>
                <a:buClrTx/>
                <a:buSzTx/>
                <a:buFontTx/>
                <a:buNone/>
              </a:pPr>
              <a:t>15:40</a:t>
            </a:fld>
            <a:endParaRPr lang="vi-VN" altLang="en-US" sz="1400">
              <a:solidFill>
                <a:srgbClr val="FF0000"/>
              </a:solidFill>
              <a:latin typeface="Times" panose="02020603050405020304" pitchFamily="18" charset="0"/>
              <a:cs typeface="Arial" panose="020B0604020202020204" pitchFamily="34" charset="0"/>
            </a:endParaRP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indent="0" algn="ctr">
              <a:lnSpc>
                <a:spcPts val="3000"/>
              </a:lnSpc>
              <a:spcBef>
                <a:spcPts val="1200"/>
              </a:spcBef>
              <a:spcAft>
                <a:spcPts val="1200"/>
              </a:spcAft>
              <a:buNone/>
            </a:pPr>
            <a:endPar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endParaRPr>
          </a:p>
          <a:p>
            <a:pPr indent="0" algn="ctr">
              <a:lnSpc>
                <a:spcPts val="3000"/>
              </a:lnSpc>
              <a:spcBef>
                <a:spcPts val="1200"/>
              </a:spcBef>
              <a:spcAft>
                <a:spcPts val="1200"/>
              </a:spcAft>
              <a:buNone/>
            </a:pP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II. DANH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MỤC</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CÁC</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CƠ</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SỞ</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QUẢN</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LÝ </a:t>
            </a:r>
            <a:r>
              <a:rPr lang="en-US" b="1" dirty="0" err="1">
                <a:solidFill>
                  <a:srgbClr val="FF0000"/>
                </a:solidFill>
                <a:effectLst/>
                <a:latin typeface="Times" panose="02020603050405020304" pitchFamily="18" charset="0"/>
                <a:ea typeface="Calibri" panose="020F0502020204030204" pitchFamily="34" charset="0"/>
                <a:cs typeface="Times" panose="02020603050405020304" pitchFamily="18" charset="0"/>
              </a:rPr>
              <a:t>VỀ</a:t>
            </a:r>
            <a:r>
              <a:rPr lang="en-US" b="1" dirty="0">
                <a:solidFill>
                  <a:srgbClr val="FF0000"/>
                </a:solidFill>
                <a:effectLst/>
                <a:latin typeface="Times" panose="02020603050405020304" pitchFamily="18" charset="0"/>
                <a:ea typeface="Calibri" panose="020F0502020204030204" pitchFamily="34" charset="0"/>
                <a:cs typeface="Times" panose="02020603050405020304" pitchFamily="18" charset="0"/>
              </a:rPr>
              <a:t> PCCC</a:t>
            </a:r>
            <a:endParaRPr lang="vi-VN" b="1" dirty="0">
              <a:effectLst/>
              <a:latin typeface="Times" panose="02020603050405020304" pitchFamily="18" charset="0"/>
              <a:ea typeface="Calibri" panose="020F0502020204030204" pitchFamily="34" charset="0"/>
              <a:cs typeface="Times" panose="02020603050405020304" pitchFamily="18" charset="0"/>
            </a:endParaRPr>
          </a:p>
          <a:p>
            <a:pPr marL="88900" indent="444500" algn="just">
              <a:lnSpc>
                <a:spcPts val="3000"/>
              </a:lnSpc>
              <a:spcBef>
                <a:spcPts val="1200"/>
              </a:spcBef>
              <a:spcAft>
                <a:spcPts val="1200"/>
              </a:spcAft>
              <a:buNone/>
            </a:pPr>
            <a:r>
              <a:rPr lang="en-US"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Theo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Nghị</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định</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số</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136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các</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Phụ</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lục</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quy</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en-US" b="1" u="sng" dirty="0" err="1">
                <a:solidFill>
                  <a:srgbClr val="000000"/>
                </a:solidFill>
                <a:effectLst/>
                <a:latin typeface="Times" panose="02020603050405020304" pitchFamily="18" charset="0"/>
                <a:ea typeface="Calibri" panose="020F0502020204030204" pitchFamily="34" charset="0"/>
                <a:cs typeface="Times" panose="02020603050405020304" pitchFamily="18" charset="0"/>
              </a:rPr>
              <a:t>định</a:t>
            </a:r>
            <a:r>
              <a:rPr lang="en-US" b="1" u="sng"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vi-VN" dirty="0">
              <a:effectLst/>
              <a:latin typeface="Times" panose="02020603050405020304" pitchFamily="18" charset="0"/>
              <a:ea typeface="Calibri" panose="020F0502020204030204" pitchFamily="34" charset="0"/>
              <a:cs typeface="Times" panose="02020603050405020304" pitchFamily="18" charset="0"/>
            </a:endParaRPr>
          </a:p>
          <a:p>
            <a:pPr marL="88900" indent="444500">
              <a:lnSpc>
                <a:spcPts val="3000"/>
              </a:lnSpc>
              <a:spcBef>
                <a:spcPts val="1200"/>
              </a:spcBef>
              <a:spcAft>
                <a:spcPts val="1200"/>
              </a:spcAft>
              <a:buNone/>
            </a:pPr>
            <a:r>
              <a:rPr lang="en-US"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a:t>
            </a:r>
            <a:r>
              <a:rPr lang="vi-VN" b="1" dirty="0">
                <a:solidFill>
                  <a:srgbClr val="000000"/>
                </a:solidFill>
                <a:effectLst/>
                <a:highlight>
                  <a:srgbClr val="00FF00"/>
                </a:highlight>
                <a:latin typeface="Times" panose="02020603050405020304" pitchFamily="18" charset="0"/>
                <a:ea typeface="Times New Roman" panose="02020603050405020304" pitchFamily="18" charset="0"/>
                <a:cs typeface="Times" panose="02020603050405020304" pitchFamily="18" charset="0"/>
              </a:rPr>
              <a:t> Phụ lục I</a:t>
            </a:r>
            <a:r>
              <a:rPr lang="vi-VN" b="1"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Danh mục cơ sở thuộc diện quản lý về phòng cháy và chữa cháy</a:t>
            </a:r>
            <a:r>
              <a:rPr lang="en-US" b="1"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a:t>
            </a:r>
            <a:endParaRPr lang="vi-VN" b="1" dirty="0">
              <a:effectLst/>
              <a:latin typeface="Times" panose="02020603050405020304" pitchFamily="18" charset="0"/>
              <a:ea typeface="Times New Roman" panose="02020603050405020304" pitchFamily="18" charset="0"/>
              <a:cs typeface="Times" panose="02020603050405020304" pitchFamily="18" charset="0"/>
            </a:endParaRPr>
          </a:p>
          <a:p>
            <a:pPr marL="88900" indent="444500" algn="just">
              <a:lnSpc>
                <a:spcPts val="3000"/>
              </a:lnSpc>
              <a:spcBef>
                <a:spcPts val="1200"/>
              </a:spcBef>
              <a:spcAft>
                <a:spcPts val="1200"/>
              </a:spcAft>
              <a:buNone/>
            </a:pP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Trụ sở cơ quan nhà nước các cấp</a:t>
            </a: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a:t>
            </a:r>
            <a:endParaRPr lang="vi-VN" dirty="0">
              <a:effectLst/>
              <a:latin typeface="Times" panose="02020603050405020304" pitchFamily="18" charset="0"/>
              <a:ea typeface="Times New Roman" panose="02020603050405020304" pitchFamily="18" charset="0"/>
              <a:cs typeface="Times" panose="02020603050405020304" pitchFamily="18" charset="0"/>
            </a:endParaRPr>
          </a:p>
          <a:p>
            <a:pPr marL="88900" indent="444500" algn="just">
              <a:lnSpc>
                <a:spcPts val="3000"/>
              </a:lnSpc>
              <a:spcBef>
                <a:spcPts val="1200"/>
              </a:spcBef>
              <a:spcAft>
                <a:spcPts val="1200"/>
              </a:spcAft>
              <a:buNone/>
            </a:pP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a:t>
            </a:r>
            <a:r>
              <a:rPr lang="vi-VN"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 Nhà trẻ, trường mẫu giáo, mầm non; trường tiểu học, trung học cơ sở; trung học phổ thông, trường phổ thông có nhiều cấp học; trường cao đẳng, đại học, học viện; trường trung cấp chuyên nghiệp; trường dạy nghề; cơ sở giáo dục thường xuyên; cơ sở giáo dục khác được thành lập theo Luật Giáo dục…</a:t>
            </a:r>
            <a:r>
              <a:rPr lang="en-US" dirty="0">
                <a:solidFill>
                  <a:srgbClr val="000000"/>
                </a:solidFill>
                <a:effectLst/>
                <a:latin typeface="Times" panose="02020603050405020304" pitchFamily="18" charset="0"/>
                <a:ea typeface="Times New Roman" panose="02020603050405020304" pitchFamily="18" charset="0"/>
                <a:cs typeface="Times" panose="02020603050405020304" pitchFamily="18" charset="0"/>
              </a:rPr>
              <a:t>…..</a:t>
            </a:r>
            <a:endParaRPr lang="vi-VN" dirty="0">
              <a:effectLst/>
              <a:latin typeface="Times" panose="02020603050405020304" pitchFamily="18" charset="0"/>
              <a:ea typeface="Times New Roman" panose="02020603050405020304" pitchFamily="18" charset="0"/>
              <a:cs typeface="Times" panose="02020603050405020304" pitchFamily="18" charset="0"/>
            </a:endParaRPr>
          </a:p>
          <a:p>
            <a:endParaRPr lang="vi-VN" dirty="0"/>
          </a:p>
        </p:txBody>
      </p:sp>
    </p:spTree>
    <p:extLst>
      <p:ext uri="{BB962C8B-B14F-4D97-AF65-F5344CB8AC3E}">
        <p14:creationId xmlns:p14="http://schemas.microsoft.com/office/powerpoint/2010/main" val="31031625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IMG_0091">
            <a:extLst>
              <a:ext uri="{FF2B5EF4-FFF2-40B4-BE49-F238E27FC236}">
                <a16:creationId xmlns:a16="http://schemas.microsoft.com/office/drawing/2014/main" id="{CAFEBFCD-ABAB-6889-5216-41561D14F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600200"/>
            <a:ext cx="46355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Rectangle 2">
            <a:extLst>
              <a:ext uri="{FF2B5EF4-FFF2-40B4-BE49-F238E27FC236}">
                <a16:creationId xmlns:a16="http://schemas.microsoft.com/office/drawing/2014/main" id="{1FF26571-18B8-72C0-4974-2773E2C20574}"/>
              </a:ext>
            </a:extLst>
          </p:cNvPr>
          <p:cNvSpPr txBox="1">
            <a:spLocks noRot="1" noChangeArrowheads="1"/>
          </p:cNvSpPr>
          <p:nvPr/>
        </p:nvSpPr>
        <p:spPr bwMode="auto">
          <a:xfrm>
            <a:off x="2133600" y="304800"/>
            <a:ext cx="3276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Aft>
                <a:spcPct val="0"/>
              </a:spcAft>
              <a:buClrTx/>
              <a:buSzTx/>
              <a:buFontTx/>
              <a:buNone/>
            </a:pPr>
            <a:r>
              <a:rPr lang="vi-VN" altLang="en-US" sz="3200">
                <a:solidFill>
                  <a:schemeClr val="tx1"/>
                </a:solidFill>
                <a:latin typeface="Times New Roman" panose="02020603050405020304" pitchFamily="18" charset="0"/>
                <a:cs typeface="Times New Roman" panose="02020603050405020304" pitchFamily="18" charset="0"/>
              </a:rPr>
              <a:t>Trừ khi có đ</a:t>
            </a:r>
            <a:r>
              <a:rPr lang="en-US" altLang="en-US" sz="3200">
                <a:solidFill>
                  <a:schemeClr val="tx1"/>
                </a:solidFill>
                <a:latin typeface="Times New Roman" panose="02020603050405020304" pitchFamily="18" charset="0"/>
                <a:cs typeface="Times New Roman" panose="02020603050405020304" pitchFamily="18" charset="0"/>
              </a:rPr>
              <a:t>ệm</a:t>
            </a:r>
            <a:endParaRPr lang="vi-VN" altLang="en-US" sz="3200">
              <a:solidFill>
                <a:schemeClr val="tx1"/>
              </a:solidFill>
              <a:latin typeface="Times New Roman" panose="02020603050405020304" pitchFamily="18" charset="0"/>
              <a:cs typeface="Times New Roman" panose="02020603050405020304" pitchFamily="18" charset="0"/>
            </a:endParaRPr>
          </a:p>
        </p:txBody>
      </p:sp>
      <p:pic>
        <p:nvPicPr>
          <p:cNvPr id="144388" name="Picture 3" descr="DemhoiKorea">
            <a:extLst>
              <a:ext uri="{FF2B5EF4-FFF2-40B4-BE49-F238E27FC236}">
                <a16:creationId xmlns:a16="http://schemas.microsoft.com/office/drawing/2014/main" id="{D65F4B5B-B302-C6CE-4716-6AF570AAD1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0"/>
            <a:ext cx="434340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5" descr="IMG_0102">
            <a:extLst>
              <a:ext uri="{FF2B5EF4-FFF2-40B4-BE49-F238E27FC236}">
                <a16:creationId xmlns:a16="http://schemas.microsoft.com/office/drawing/2014/main" id="{AF73A7B1-81FB-9818-4821-99BD17B1E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1000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0" name="Rectangle 5">
            <a:extLst>
              <a:ext uri="{FF2B5EF4-FFF2-40B4-BE49-F238E27FC236}">
                <a16:creationId xmlns:a16="http://schemas.microsoft.com/office/drawing/2014/main" id="{BF602F1F-D0D4-7DAC-159F-154EBC09F6B0}"/>
              </a:ext>
            </a:extLst>
          </p:cNvPr>
          <p:cNvSpPr>
            <a:spLocks noChangeArrowheads="1"/>
          </p:cNvSpPr>
          <p:nvPr/>
        </p:nvSpPr>
        <p:spPr bwMode="auto">
          <a:xfrm>
            <a:off x="7847013" y="6457950"/>
            <a:ext cx="27093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eaLnBrk="1" hangingPunct="1">
              <a:spcBef>
                <a:spcPct val="0"/>
              </a:spcBef>
              <a:spcAft>
                <a:spcPct val="0"/>
              </a:spcAft>
              <a:buClrTx/>
              <a:buSzTx/>
              <a:buFontTx/>
              <a:buNone/>
            </a:pPr>
            <a:r>
              <a:rPr lang="en-US" altLang="en-US" sz="2000" b="1">
                <a:solidFill>
                  <a:srgbClr val="FF0000"/>
                </a:solidFill>
                <a:latin typeface="Times New Roman" panose="02020603050405020304" pitchFamily="18" charset="0"/>
              </a:rPr>
              <a:t>Trung úy Bùi Văn Văn</a:t>
            </a:r>
          </a:p>
        </p:txBody>
      </p:sp>
      <p:sp>
        <p:nvSpPr>
          <p:cNvPr id="144391" name="Date Placeholder 6">
            <a:extLst>
              <a:ext uri="{FF2B5EF4-FFF2-40B4-BE49-F238E27FC236}">
                <a16:creationId xmlns:a16="http://schemas.microsoft.com/office/drawing/2014/main" id="{9687ABCF-0A47-EE48-DEB2-9207B8667D62}"/>
              </a:ext>
            </a:extLst>
          </p:cNvPr>
          <p:cNvSpPr>
            <a:spLocks noGrp="1"/>
          </p:cNvSpPr>
          <p:nvPr>
            <p:ph type="dt" sz="quarter" idx="10"/>
          </p:nvPr>
        </p:nvSpPr>
        <p:spPr bwMode="auto">
          <a:xfrm>
            <a:off x="9993313" y="-25400"/>
            <a:ext cx="6588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300"/>
              </a:spcAft>
              <a:buClr>
                <a:srgbClr val="C3260C"/>
              </a:buClr>
              <a:buSzPct val="130000"/>
              <a:buFont typeface="Georgia" panose="02040502050405020303" pitchFamily="18" charset="0"/>
              <a:buChar char="*"/>
              <a:defRPr sz="2200">
                <a:solidFill>
                  <a:srgbClr val="404040"/>
                </a:solidFill>
                <a:latin typeface="Arial" panose="020B0604020202020204" pitchFamily="34" charset="0"/>
              </a:defRPr>
            </a:lvl1pPr>
            <a:lvl2pPr marL="742950" indent="-285750">
              <a:spcBef>
                <a:spcPct val="20000"/>
              </a:spcBef>
              <a:spcAft>
                <a:spcPts val="300"/>
              </a:spcAft>
              <a:buClr>
                <a:srgbClr val="C3260C"/>
              </a:buClr>
              <a:buSzPct val="130000"/>
              <a:buFont typeface="Georgia" panose="02040502050405020303" pitchFamily="18" charset="0"/>
              <a:buChar char="*"/>
              <a:defRPr sz="2000">
                <a:solidFill>
                  <a:srgbClr val="404040"/>
                </a:solidFill>
                <a:latin typeface="Arial" panose="020B0604020202020204" pitchFamily="34" charset="0"/>
              </a:defRPr>
            </a:lvl2pPr>
            <a:lvl3pPr marL="1143000" indent="-228600">
              <a:spcBef>
                <a:spcPct val="20000"/>
              </a:spcBef>
              <a:spcAft>
                <a:spcPts val="300"/>
              </a:spcAft>
              <a:buClr>
                <a:srgbClr val="C3260C"/>
              </a:buClr>
              <a:buSzPct val="130000"/>
              <a:buFont typeface="Georgia" panose="02040502050405020303" pitchFamily="18" charset="0"/>
              <a:buChar char="*"/>
              <a:defRPr>
                <a:solidFill>
                  <a:srgbClr val="404040"/>
                </a:solidFill>
                <a:latin typeface="Arial" panose="020B0604020202020204" pitchFamily="34" charset="0"/>
              </a:defRPr>
            </a:lvl3pPr>
            <a:lvl4pPr marL="1600200" indent="-228600">
              <a:spcBef>
                <a:spcPct val="20000"/>
              </a:spcBef>
              <a:spcAft>
                <a:spcPts val="300"/>
              </a:spcAft>
              <a:buClr>
                <a:srgbClr val="C3260C"/>
              </a:buClr>
              <a:buSzPct val="130000"/>
              <a:buFont typeface="Georgia" panose="02040502050405020303" pitchFamily="18" charset="0"/>
              <a:buChar char="*"/>
              <a:defRPr sz="1600">
                <a:solidFill>
                  <a:srgbClr val="404040"/>
                </a:solidFill>
                <a:latin typeface="Arial" panose="020B0604020202020204" pitchFamily="34" charset="0"/>
              </a:defRPr>
            </a:lvl4pPr>
            <a:lvl5pPr marL="2057400" indent="-22860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5pPr>
            <a:lvl6pPr marL="25146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6pPr>
            <a:lvl7pPr marL="29718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7pPr>
            <a:lvl8pPr marL="34290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8pPr>
            <a:lvl9pPr marL="3886200" indent="-228600" eaLnBrk="0" fontAlgn="base" hangingPunct="0">
              <a:spcBef>
                <a:spcPct val="20000"/>
              </a:spcBef>
              <a:spcAft>
                <a:spcPts val="300"/>
              </a:spcAft>
              <a:buClr>
                <a:srgbClr val="C3260C"/>
              </a:buClr>
              <a:buSzPct val="130000"/>
              <a:buFont typeface="Georgia" panose="02040502050405020303" pitchFamily="18" charset="0"/>
              <a:buChar char="*"/>
              <a:defRPr sz="1400">
                <a:solidFill>
                  <a:srgbClr val="404040"/>
                </a:solidFill>
                <a:latin typeface="Arial" panose="020B0604020202020204" pitchFamily="34" charset="0"/>
              </a:defRPr>
            </a:lvl9pPr>
          </a:lstStyle>
          <a:p>
            <a:pPr>
              <a:spcBef>
                <a:spcPct val="0"/>
              </a:spcBef>
              <a:spcAft>
                <a:spcPct val="0"/>
              </a:spcAft>
              <a:buClrTx/>
              <a:buSzTx/>
              <a:buFontTx/>
              <a:buNone/>
            </a:pPr>
            <a:fld id="{33FE8281-03AC-4833-B2E2-914EC390DECB}" type="datetime12">
              <a:rPr lang="vi-VN" altLang="en-US" sz="1400">
                <a:solidFill>
                  <a:srgbClr val="FF0000"/>
                </a:solidFill>
                <a:latin typeface="Times" panose="02020603050405020304" pitchFamily="18" charset="0"/>
                <a:cs typeface="Arial" panose="020B0604020202020204" pitchFamily="34" charset="0"/>
              </a:rPr>
              <a:pPr>
                <a:spcBef>
                  <a:spcPct val="0"/>
                </a:spcBef>
                <a:spcAft>
                  <a:spcPct val="0"/>
                </a:spcAft>
                <a:buClrTx/>
                <a:buSzTx/>
                <a:buFontTx/>
                <a:buNone/>
              </a:pPr>
              <a:t>15:40</a:t>
            </a:fld>
            <a:endParaRPr lang="vi-VN" altLang="en-US" sz="1400">
              <a:solidFill>
                <a:srgbClr val="FF0000"/>
              </a:solidFill>
              <a:latin typeface="Times" panose="02020603050405020304" pitchFamily="18"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dell\Downloads\1-16-640x353.jpg">
            <a:extLst>
              <a:ext uri="{FF2B5EF4-FFF2-40B4-BE49-F238E27FC236}">
                <a16:creationId xmlns:a16="http://schemas.microsoft.com/office/drawing/2014/main" id="{BC9450E9-DB45-D0BF-081A-8BBE63A0E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1"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5DCD8AE-7E21-74EA-B64E-0A05145485E1}"/>
              </a:ext>
            </a:extLst>
          </p:cNvPr>
          <p:cNvSpPr txBox="1">
            <a:spLocks noChangeArrowheads="1"/>
          </p:cNvSpPr>
          <p:nvPr/>
        </p:nvSpPr>
        <p:spPr>
          <a:xfrm>
            <a:off x="1514475" y="171450"/>
            <a:ext cx="9144000" cy="1017588"/>
          </a:xfrm>
          <a:prstGeom prst="rect">
            <a:avLst/>
          </a:prstGeom>
        </p:spPr>
        <p:txBody>
          <a:bodyPr anchor="ctr">
            <a:normAutofit fontScale="97500"/>
          </a:bodyPr>
          <a:lstStyle>
            <a:lvl1pPr algn="l" defTabSz="914400" rtl="0" eaLnBrk="1" latinLnBrk="0" hangingPunct="1">
              <a:spcBef>
                <a:spcPct val="0"/>
              </a:spcBef>
              <a:buNone/>
              <a:defRPr sz="3600" kern="1200" baseline="0">
                <a:solidFill>
                  <a:srgbClr val="FFFF00"/>
                </a:solidFill>
                <a:effectLst>
                  <a:outerShdw blurRad="50800" dist="38100" dir="2700000" algn="tl" rotWithShape="0">
                    <a:prstClr val="black">
                      <a:alpha val="40000"/>
                    </a:prstClr>
                  </a:outerShdw>
                </a:effectLst>
                <a:latin typeface="+mj-lt"/>
                <a:ea typeface="+mj-ea"/>
                <a:cs typeface="+mj-cs"/>
              </a:defRPr>
            </a:lvl1pPr>
          </a:lstStyle>
          <a:p>
            <a:pPr algn="ctr">
              <a:defRPr/>
            </a:pPr>
            <a:r>
              <a:rPr lang="en-US" sz="2800" dirty="0">
                <a:solidFill>
                  <a:srgbClr val="FF0000"/>
                </a:solidFill>
                <a:latin typeface="Arial" pitchFamily="34" charset="0"/>
                <a:cs typeface="Arial" pitchFamily="34" charset="0"/>
              </a:rPr>
              <a:t>TUYỆT ĐỐI KHÔNG </a:t>
            </a:r>
            <a:r>
              <a:rPr lang="en-US" sz="2800" dirty="0">
                <a:solidFill>
                  <a:srgbClr val="FE9202"/>
                </a:solidFill>
                <a:latin typeface="Arial" pitchFamily="34" charset="0"/>
                <a:cs typeface="Arial" pitchFamily="34" charset="0"/>
              </a:rPr>
              <a:t>SỬ DỤNG </a:t>
            </a:r>
            <a:r>
              <a:rPr lang="en-US" sz="2800" dirty="0">
                <a:solidFill>
                  <a:srgbClr val="FF0000"/>
                </a:solidFill>
                <a:latin typeface="Arial" pitchFamily="34" charset="0"/>
                <a:cs typeface="Arial" pitchFamily="34" charset="0"/>
              </a:rPr>
              <a:t>THANG MÁY </a:t>
            </a:r>
            <a:r>
              <a:rPr lang="en-US" sz="2800" dirty="0">
                <a:solidFill>
                  <a:srgbClr val="FE9202"/>
                </a:solidFill>
                <a:latin typeface="Arial" pitchFamily="34" charset="0"/>
                <a:cs typeface="Arial" pitchFamily="34" charset="0"/>
              </a:rPr>
              <a:t>TRONG QUÁ TRÌNH THOÁT NẠN KHỎI ĐÁM CHÁY</a:t>
            </a:r>
          </a:p>
        </p:txBody>
      </p:sp>
      <p:pic>
        <p:nvPicPr>
          <p:cNvPr id="146436" name="Picture 3" descr="C:\Users\dell\Downloads\Fire-Smoke-PNG-Free-Download.png">
            <a:extLst>
              <a:ext uri="{FF2B5EF4-FFF2-40B4-BE49-F238E27FC236}">
                <a16:creationId xmlns:a16="http://schemas.microsoft.com/office/drawing/2014/main" id="{9B49FBF9-4516-C2D4-95A8-7B9C26754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
            <a:ext cx="7504113" cy="1000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Tài liệu tập huấn huấn luyện\Icons8_flat_cancel.svg.png">
            <a:extLst>
              <a:ext uri="{FF2B5EF4-FFF2-40B4-BE49-F238E27FC236}">
                <a16:creationId xmlns:a16="http://schemas.microsoft.com/office/drawing/2014/main" id="{CB53CC84-9DA0-FE1C-CD31-240D10D01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2064" y="1060450"/>
            <a:ext cx="4733925"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C08B5195-9E07-DF06-BCFE-EB5A30F216CD}"/>
              </a:ext>
            </a:extLst>
          </p:cNvPr>
          <p:cNvSpPr>
            <a:spLocks noGrp="1"/>
          </p:cNvSpPr>
          <p:nvPr>
            <p:ph sz="quarter" idx="1"/>
          </p:nvPr>
        </p:nvSpPr>
        <p:spPr>
          <a:xfrm>
            <a:off x="292100" y="118753"/>
            <a:ext cx="11480799" cy="6739247"/>
          </a:xfrm>
        </p:spPr>
        <p:txBody>
          <a:bodyPr/>
          <a:lstStyle/>
          <a:p>
            <a:pPr marL="0" indent="533400" algn="just">
              <a:lnSpc>
                <a:spcPts val="3000"/>
              </a:lnSpc>
              <a:spcBef>
                <a:spcPts val="1200"/>
              </a:spcBef>
              <a:spcAft>
                <a:spcPts val="1200"/>
              </a:spcAft>
              <a:buNone/>
            </a:pPr>
            <a:endParaRPr lang="en-US" b="1" dirty="0">
              <a:solidFill>
                <a:srgbClr val="000000"/>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endParaRPr>
          </a:p>
          <a:p>
            <a:pPr marL="0" indent="533400" algn="just">
              <a:lnSpc>
                <a:spcPts val="3000"/>
              </a:lnSpc>
              <a:spcBef>
                <a:spcPts val="1200"/>
              </a:spcBef>
              <a:spcAft>
                <a:spcPts val="1200"/>
              </a:spcAft>
              <a:buNone/>
            </a:pPr>
            <a:r>
              <a:rPr lang="en-US" b="1" dirty="0">
                <a:solidFill>
                  <a:srgbClr val="000000"/>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 Phụ lục </a:t>
            </a:r>
            <a:r>
              <a:rPr lang="vi-VN" b="1" dirty="0" err="1">
                <a:solidFill>
                  <a:srgbClr val="000000"/>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II</a:t>
            </a:r>
            <a:r>
              <a:rPr lang="vi-VN" b="1" dirty="0">
                <a:solidFill>
                  <a:srgbClr val="000000"/>
                </a:solidFill>
                <a:effectLst/>
                <a:highlight>
                  <a:srgbClr val="00FF00"/>
                </a:highlight>
                <a:latin typeface="Times New Roman" panose="02020603050405020304" pitchFamily="18" charset="0"/>
                <a:ea typeface="Times New Roman" panose="02020603050405020304" pitchFamily="18" charset="0"/>
                <a:cs typeface="Times New Roman" panose="02020603050405020304" pitchFamily="18" charset="0"/>
              </a:rPr>
              <a:t>:</a:t>
            </a:r>
            <a:r>
              <a:rPr lang="vi-VN"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Danh mục cơ sở có nguy hiểm về cháy, nổ.</a:t>
            </a:r>
            <a:endParaRPr lang="vi-VN"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533400" algn="just">
              <a:lnSpc>
                <a:spcPts val="3000"/>
              </a:lnSpc>
              <a:spcBef>
                <a:spcPts val="1200"/>
              </a:spcBef>
              <a:spcAft>
                <a:spcPts val="12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Trụ sở cơ quan nhà nước các cấp cao từ 10 tầng trở lên hoặc có tổng khối tích của các khối nhà làm việc từ 25.000 </a:t>
            </a:r>
            <a:r>
              <a:rPr lang="vi-VN"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trở lên.</a:t>
            </a:r>
            <a:endParaRPr lang="vi-V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533400" algn="just">
              <a:lnSpc>
                <a:spcPts val="3000"/>
              </a:lnSpc>
              <a:spcBef>
                <a:spcPts val="1200"/>
              </a:spcBef>
              <a:spcAft>
                <a:spcPts val="12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 trẻ, trường mẫu giáo, mầm non có từ 350 cháu trở lên hoặc có tổng khối tích các khối nhà học tập, phục vụ học tập từ 5.000 </a:t>
            </a:r>
            <a:r>
              <a:rPr lang="vi-VN"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trở lên; trường tiểu học, trung học cơ sở, trung học phổ thông, trường phổ thông có nhiều cấp học có tổng khối tích các khối nhà học tập, phục vụ học tập từ 5.000 </a:t>
            </a:r>
            <a:r>
              <a:rPr lang="vi-VN"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trở lên; trường cao đẳng, đại học, học viện, trường trung cấp chuyên nghiệp, trường dạy nghề, cơ sở giáo dục thường xuyên cao từ 7 tầng trở lên hoặc có tổng khối tích các khối nhà học tập, phục vụ học tập từ 10.000 </a:t>
            </a:r>
            <a:r>
              <a:rPr lang="vi-VN"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trở lên; cơ sở giáo dục khác được thành lập theo Luật Giáo dục có tổng khối tích từ 5.000 </a:t>
            </a:r>
            <a:r>
              <a:rPr lang="vi-VN"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vi-VN" baseline="30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vi-VN"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trở lên.</a:t>
            </a:r>
            <a:endParaRPr lang="vi-VN"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endParaRPr lang="vi-VN" dirty="0"/>
          </a:p>
        </p:txBody>
      </p:sp>
    </p:spTree>
    <p:extLst>
      <p:ext uri="{BB962C8B-B14F-4D97-AF65-F5344CB8AC3E}">
        <p14:creationId xmlns:p14="http://schemas.microsoft.com/office/powerpoint/2010/main" val="33978326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5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7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8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13757</TotalTime>
  <Words>5454</Words>
  <Application>Microsoft Office PowerPoint</Application>
  <PresentationFormat>Widescreen</PresentationFormat>
  <Paragraphs>353</Paragraphs>
  <Slides>81</Slides>
  <Notes>14</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81</vt:i4>
      </vt:variant>
    </vt:vector>
  </HeadingPairs>
  <TitlesOfParts>
    <vt:vector size="100" baseType="lpstr">
      <vt:lpstr>ＭＳ Ｐゴシック</vt:lpstr>
      <vt:lpstr>.VnArial</vt:lpstr>
      <vt:lpstr>.VnTime</vt:lpstr>
      <vt:lpstr>Arial</vt:lpstr>
      <vt:lpstr>Arial Black</vt:lpstr>
      <vt:lpstr>Calibri</vt:lpstr>
      <vt:lpstr>Century Schoolbook</vt:lpstr>
      <vt:lpstr>PMingLiU</vt:lpstr>
      <vt:lpstr>PMingLiU</vt:lpstr>
      <vt:lpstr>Roboto</vt:lpstr>
      <vt:lpstr>Tahoma</vt:lpstr>
      <vt:lpstr>Times</vt:lpstr>
      <vt:lpstr>Times New Roman</vt:lpstr>
      <vt:lpstr>Times New Roman (Thân)</vt:lpstr>
      <vt:lpstr>Wingdings</vt:lpstr>
      <vt:lpstr>Wingdings 2</vt:lpstr>
      <vt:lpstr>5_Oriel</vt:lpstr>
      <vt:lpstr>7_Oriel</vt:lpstr>
      <vt:lpstr>8_Oriel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CÔNG AN TỈNH NAM ĐỊNH - PHÒNG CẢNH SÁT PCCC &amp; CNCH  </vt:lpstr>
      <vt:lpstr>              CÔNG AN TỈNH NAM ĐỊNH PHÒNG CẢNH SÁT PCCC&amp;CNCH</vt:lpstr>
      <vt:lpstr>PowerPoint Presentation</vt:lpstr>
      <vt:lpstr>PowerPoint Presentation</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              CÔNG AN TỈNH NAM ĐỊNH - PHÒNG CẢNH SÁT PCCC &amp; CNCH  </vt:lpstr>
      <vt:lpstr>PowerPoint Presentation</vt:lpstr>
      <vt:lpstr>Khi thoát nạn!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lửa bắt cháy vào quần áo.</vt:lpstr>
      <vt:lpstr>PowerPoint Presentation</vt:lpstr>
      <vt:lpstr>PowerPoint Presentation</vt:lpstr>
      <vt:lpstr>PowerPoint Presentation</vt:lpstr>
      <vt:lpstr>PowerPoint Presentation</vt:lpstr>
      <vt:lpstr>PowerPoint Presentation</vt:lpstr>
      <vt:lpstr>PowerPoint Presentation</vt:lpstr>
    </vt:vector>
  </TitlesOfParts>
  <Company>Phan Danh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Dang Le Phan Danh</dc:creator>
  <cp:lastModifiedBy>Admin</cp:lastModifiedBy>
  <cp:revision>335</cp:revision>
  <dcterms:created xsi:type="dcterms:W3CDTF">2016-10-26T12:53:09Z</dcterms:created>
  <dcterms:modified xsi:type="dcterms:W3CDTF">2023-03-21T09:01:37Z</dcterms:modified>
</cp:coreProperties>
</file>